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6858000" cx="12192000"/>
  <p:notesSz cx="6858000" cy="9144000"/>
  <p:embeddedFontLst>
    <p:embeddedFont>
      <p:font typeface="Roboto"/>
      <p:regular r:id="rId53"/>
      <p:bold r:id="rId54"/>
      <p:italic r:id="rId55"/>
      <p:boldItalic r:id="rId56"/>
    </p:embeddedFont>
    <p:embeddedFont>
      <p:font typeface="Helvetica Neue"/>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9" roundtripDataSignature="AMtx7miUqPdsEg0NKJON6Bj6fS2OMVvJ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Roboto-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Roboto-italic.fntdata"/><Relationship Id="rId10" Type="http://schemas.openxmlformats.org/officeDocument/2006/relationships/slide" Target="slides/slide6.xml"/><Relationship Id="rId54" Type="http://schemas.openxmlformats.org/officeDocument/2006/relationships/font" Target="fonts/Roboto-bold.fntdata"/><Relationship Id="rId13" Type="http://schemas.openxmlformats.org/officeDocument/2006/relationships/slide" Target="slides/slide9.xml"/><Relationship Id="rId57" Type="http://schemas.openxmlformats.org/officeDocument/2006/relationships/font" Target="fonts/HelveticaNeue-bold.fntdata"/><Relationship Id="rId12" Type="http://schemas.openxmlformats.org/officeDocument/2006/relationships/slide" Target="slides/slide8.xml"/><Relationship Id="rId56" Type="http://schemas.openxmlformats.org/officeDocument/2006/relationships/font" Target="fonts/Roboto-boldItalic.fntdata"/><Relationship Id="rId15" Type="http://schemas.openxmlformats.org/officeDocument/2006/relationships/slide" Target="slides/slide11.xml"/><Relationship Id="rId59" Type="http://customschemas.google.com/relationships/presentationmetadata" Target="metadata"/><Relationship Id="rId14" Type="http://schemas.openxmlformats.org/officeDocument/2006/relationships/slide" Target="slides/slide10.xml"/><Relationship Id="rId58" Type="http://schemas.openxmlformats.org/officeDocument/2006/relationships/font" Target="fonts/HelveticaNeue-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50"/>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2" name="Shape 62"/>
        <p:cNvGrpSpPr/>
        <p:nvPr/>
      </p:nvGrpSpPr>
      <p:grpSpPr>
        <a:xfrm>
          <a:off x="0" y="0"/>
          <a:ext cx="0" cy="0"/>
          <a:chOff x="0" y="0"/>
          <a:chExt cx="0" cy="0"/>
        </a:xfrm>
      </p:grpSpPr>
      <p:sp>
        <p:nvSpPr>
          <p:cNvPr id="63" name="Google Shape;63;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5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5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9" name="Shape 69"/>
        <p:cNvGrpSpPr/>
        <p:nvPr/>
      </p:nvGrpSpPr>
      <p:grpSpPr>
        <a:xfrm>
          <a:off x="0" y="0"/>
          <a:ext cx="0" cy="0"/>
          <a:chOff x="0" y="0"/>
          <a:chExt cx="0" cy="0"/>
        </a:xfrm>
      </p:grpSpPr>
      <p:sp>
        <p:nvSpPr>
          <p:cNvPr id="70" name="Google Shape;70;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60"/>
          <p:cNvSpPr/>
          <p:nvPr>
            <p:ph idx="2" type="pic"/>
          </p:nvPr>
        </p:nvSpPr>
        <p:spPr>
          <a:xfrm>
            <a:off x="5183188" y="987425"/>
            <a:ext cx="6172200" cy="4873625"/>
          </a:xfrm>
          <a:prstGeom prst="rect">
            <a:avLst/>
          </a:prstGeom>
          <a:noFill/>
          <a:ln>
            <a:noFill/>
          </a:ln>
        </p:spPr>
      </p:sp>
      <p:sp>
        <p:nvSpPr>
          <p:cNvPr id="72" name="Google Shape;72;p6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6" name="Shape 76"/>
        <p:cNvGrpSpPr/>
        <p:nvPr/>
      </p:nvGrpSpPr>
      <p:grpSpPr>
        <a:xfrm>
          <a:off x="0" y="0"/>
          <a:ext cx="0" cy="0"/>
          <a:chOff x="0" y="0"/>
          <a:chExt cx="0" cy="0"/>
        </a:xfrm>
      </p:grpSpPr>
      <p:sp>
        <p:nvSpPr>
          <p:cNvPr id="77" name="Google Shape;77;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6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2" name="Shape 82"/>
        <p:cNvGrpSpPr/>
        <p:nvPr/>
      </p:nvGrpSpPr>
      <p:grpSpPr>
        <a:xfrm>
          <a:off x="0" y="0"/>
          <a:ext cx="0" cy="0"/>
          <a:chOff x="0" y="0"/>
          <a:chExt cx="0" cy="0"/>
        </a:xfrm>
      </p:grpSpPr>
      <p:sp>
        <p:nvSpPr>
          <p:cNvPr id="83" name="Google Shape;83;p6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6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ación">
  <p:cSld name="1_Comparación">
    <p:spTree>
      <p:nvGrpSpPr>
        <p:cNvPr id="17" name="Shape 17"/>
        <p:cNvGrpSpPr/>
        <p:nvPr/>
      </p:nvGrpSpPr>
      <p:grpSpPr>
        <a:xfrm>
          <a:off x="0" y="0"/>
          <a:ext cx="0" cy="0"/>
          <a:chOff x="0" y="0"/>
          <a:chExt cx="0" cy="0"/>
        </a:xfrm>
      </p:grpSpPr>
      <p:pic>
        <p:nvPicPr>
          <p:cNvPr descr="interna-con-franja.png" id="18" name="Google Shape;18;p51"/>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9" name="Shape 19"/>
        <p:cNvGrpSpPr/>
        <p:nvPr/>
      </p:nvGrpSpPr>
      <p:grpSpPr>
        <a:xfrm>
          <a:off x="0" y="0"/>
          <a:ext cx="0" cy="0"/>
          <a:chOff x="0" y="0"/>
          <a:chExt cx="0" cy="0"/>
        </a:xfrm>
      </p:grpSpPr>
      <p:sp>
        <p:nvSpPr>
          <p:cNvPr id="20" name="Google Shape;20;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3" name="Shape 23"/>
        <p:cNvGrpSpPr/>
        <p:nvPr/>
      </p:nvGrpSpPr>
      <p:grpSpPr>
        <a:xfrm>
          <a:off x="0" y="0"/>
          <a:ext cx="0" cy="0"/>
          <a:chOff x="0" y="0"/>
          <a:chExt cx="0" cy="0"/>
        </a:xfrm>
      </p:grpSpPr>
      <p:sp>
        <p:nvSpPr>
          <p:cNvPr id="24" name="Google Shape;24;p5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9" name="Shape 29"/>
        <p:cNvGrpSpPr/>
        <p:nvPr/>
      </p:nvGrpSpPr>
      <p:grpSpPr>
        <a:xfrm>
          <a:off x="0" y="0"/>
          <a:ext cx="0" cy="0"/>
          <a:chOff x="0" y="0"/>
          <a:chExt cx="0" cy="0"/>
        </a:xfrm>
      </p:grpSpPr>
      <p:sp>
        <p:nvSpPr>
          <p:cNvPr id="30" name="Google Shape;30;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5" name="Shape 35"/>
        <p:cNvGrpSpPr/>
        <p:nvPr/>
      </p:nvGrpSpPr>
      <p:grpSpPr>
        <a:xfrm>
          <a:off x="0" y="0"/>
          <a:ext cx="0" cy="0"/>
          <a:chOff x="0" y="0"/>
          <a:chExt cx="0" cy="0"/>
        </a:xfrm>
      </p:grpSpPr>
      <p:sp>
        <p:nvSpPr>
          <p:cNvPr id="36" name="Google Shape;36;p5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1" name="Shape 41"/>
        <p:cNvGrpSpPr/>
        <p:nvPr/>
      </p:nvGrpSpPr>
      <p:grpSpPr>
        <a:xfrm>
          <a:off x="0" y="0"/>
          <a:ext cx="0" cy="0"/>
          <a:chOff x="0" y="0"/>
          <a:chExt cx="0" cy="0"/>
        </a:xfrm>
      </p:grpSpPr>
      <p:sp>
        <p:nvSpPr>
          <p:cNvPr id="42" name="Google Shape;42;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8" name="Shape 48"/>
        <p:cNvGrpSpPr/>
        <p:nvPr/>
      </p:nvGrpSpPr>
      <p:grpSpPr>
        <a:xfrm>
          <a:off x="0" y="0"/>
          <a:ext cx="0" cy="0"/>
          <a:chOff x="0" y="0"/>
          <a:chExt cx="0" cy="0"/>
        </a:xfrm>
      </p:grpSpPr>
      <p:sp>
        <p:nvSpPr>
          <p:cNvPr id="49" name="Google Shape;49;p5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5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5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5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5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7" name="Shape 57"/>
        <p:cNvGrpSpPr/>
        <p:nvPr/>
      </p:nvGrpSpPr>
      <p:grpSpPr>
        <a:xfrm>
          <a:off x="0" y="0"/>
          <a:ext cx="0" cy="0"/>
          <a:chOff x="0" y="0"/>
          <a:chExt cx="0" cy="0"/>
        </a:xfrm>
      </p:grpSpPr>
      <p:sp>
        <p:nvSpPr>
          <p:cNvPr id="58" name="Google Shape;58;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ia-installer.de/index.html.es" TargetMode="Externa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mailto:pchen@lsu.edu?subject=" TargetMode="External"/><Relationship Id="rId5" Type="http://schemas.openxmlformats.org/officeDocument/2006/relationships/hyperlink" Target="https://www.computer.org/profiles/peter-chen" TargetMode="External"/><Relationship Id="rId6" Type="http://schemas.openxmlformats.org/officeDocument/2006/relationships/hyperlink" Target="https://citeseer.ist.psu.edu/viewdoc/download?doi=10.1.1.123.1085&amp;rep=rep1&amp;type=pdf" TargetMode="External"/><Relationship Id="rId7" Type="http://schemas.openxmlformats.org/officeDocument/2006/relationships/hyperlink" Target="https://geverest.umn.edu/home/data-modeling-course/class-schedu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txBox="1"/>
          <p:nvPr/>
        </p:nvSpPr>
        <p:spPr>
          <a:xfrm>
            <a:off x="3737987" y="955187"/>
            <a:ext cx="7223100" cy="24321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s-CO" sz="8800" u="none" cap="none" strike="noStrike">
                <a:solidFill>
                  <a:srgbClr val="3F3F3F"/>
                </a:solidFill>
                <a:latin typeface="Calibri"/>
                <a:ea typeface="Calibri"/>
                <a:cs typeface="Calibri"/>
                <a:sym typeface="Calibri"/>
              </a:rPr>
              <a:t>Sesión </a:t>
            </a:r>
            <a:endParaRPr/>
          </a:p>
          <a:p>
            <a:pPr indent="0" lvl="0" marL="0" marR="0" rtl="0" algn="r">
              <a:spcBef>
                <a:spcPts val="0"/>
              </a:spcBef>
              <a:spcAft>
                <a:spcPts val="0"/>
              </a:spcAft>
              <a:buNone/>
            </a:pPr>
            <a:r>
              <a:rPr b="1" i="0" lang="es-CO" sz="3200" u="none" cap="none" strike="noStrike">
                <a:solidFill>
                  <a:srgbClr val="3F3F3F"/>
                </a:solidFill>
                <a:latin typeface="Calibri"/>
                <a:ea typeface="Calibri"/>
                <a:cs typeface="Calibri"/>
                <a:sym typeface="Calibri"/>
              </a:rPr>
              <a:t> </a:t>
            </a:r>
            <a:endParaRPr/>
          </a:p>
          <a:p>
            <a:pPr indent="0" lvl="0" marL="0" marR="0" rtl="0" algn="ctr">
              <a:spcBef>
                <a:spcPts val="0"/>
              </a:spcBef>
              <a:spcAft>
                <a:spcPts val="0"/>
              </a:spcAft>
              <a:buNone/>
            </a:pPr>
            <a:r>
              <a:rPr b="1" i="0" lang="es-CO" sz="3200" u="none" cap="none" strike="noStrike">
                <a:solidFill>
                  <a:srgbClr val="3F3F3F"/>
                </a:solidFill>
                <a:latin typeface="Calibri"/>
                <a:ea typeface="Calibri"/>
                <a:cs typeface="Calibri"/>
                <a:sym typeface="Calibri"/>
              </a:rPr>
              <a:t>                       </a:t>
            </a:r>
            <a:endParaRPr/>
          </a:p>
        </p:txBody>
      </p:sp>
      <p:sp>
        <p:nvSpPr>
          <p:cNvPr id="98" name="Google Shape;98;p1"/>
          <p:cNvSpPr/>
          <p:nvPr/>
        </p:nvSpPr>
        <p:spPr>
          <a:xfrm>
            <a:off x="728420" y="4973621"/>
            <a:ext cx="1070932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s-CO" sz="2400" u="none" cap="none" strike="noStrike">
                <a:solidFill>
                  <a:srgbClr val="3F3F3F"/>
                </a:solidFill>
                <a:latin typeface="Calibri"/>
                <a:ea typeface="Calibri"/>
                <a:cs typeface="Calibri"/>
                <a:sym typeface="Calibri"/>
              </a:rPr>
              <a:t>Tecnólogo en Análisis y Desarrollo de Software (</a:t>
            </a:r>
            <a:r>
              <a:rPr b="1" i="0" lang="es-CO" sz="2400" u="none" cap="none" strike="noStrike">
                <a:solidFill>
                  <a:srgbClr val="3F3F3F"/>
                </a:solidFill>
                <a:latin typeface="Calibri"/>
                <a:ea typeface="Calibri"/>
                <a:cs typeface="Calibri"/>
                <a:sym typeface="Calibri"/>
              </a:rPr>
              <a:t>ADSO)</a:t>
            </a:r>
            <a:endParaRPr b="0" i="0" sz="24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500"/>
                                        <p:tgtEl>
                                          <p:spTgt spid="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500"/>
                                        <p:tgtEl>
                                          <p:spTgt spid="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500"/>
                                        <p:tgtEl>
                                          <p:spTgt spid="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0"/>
          <p:cNvPicPr preferRelativeResize="0"/>
          <p:nvPr/>
        </p:nvPicPr>
        <p:blipFill rotWithShape="1">
          <a:blip r:embed="rId3">
            <a:alphaModFix/>
          </a:blip>
          <a:srcRect b="0" l="0" r="0" t="0"/>
          <a:stretch/>
        </p:blipFill>
        <p:spPr>
          <a:xfrm>
            <a:off x="287868" y="1972735"/>
            <a:ext cx="5189785" cy="2633133"/>
          </a:xfrm>
          <a:prstGeom prst="rect">
            <a:avLst/>
          </a:prstGeom>
          <a:noFill/>
          <a:ln>
            <a:noFill/>
          </a:ln>
          <a:effectLst>
            <a:outerShdw blurRad="292100" rotWithShape="0" algn="tl" dir="2700000" dist="139700">
              <a:srgbClr val="333333">
                <a:alpha val="64705"/>
              </a:srgbClr>
            </a:outerShdw>
          </a:effectLst>
        </p:spPr>
      </p:pic>
      <p:sp>
        <p:nvSpPr>
          <p:cNvPr id="174" name="Google Shape;174;p10"/>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propósito de un modelo de datos</a:t>
            </a:r>
            <a:endParaRPr b="1" i="1" sz="3733">
              <a:solidFill>
                <a:schemeClr val="lt1"/>
              </a:solidFill>
              <a:latin typeface="Calibri"/>
              <a:ea typeface="Calibri"/>
              <a:cs typeface="Calibri"/>
              <a:sym typeface="Calibri"/>
            </a:endParaRPr>
          </a:p>
        </p:txBody>
      </p:sp>
      <p:sp>
        <p:nvSpPr>
          <p:cNvPr id="175" name="Google Shape;175;p10"/>
          <p:cNvSpPr txBox="1"/>
          <p:nvPr/>
        </p:nvSpPr>
        <p:spPr>
          <a:xfrm>
            <a:off x="350525" y="1480292"/>
            <a:ext cx="6096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Mismo argumento:</a:t>
            </a:r>
            <a:endParaRPr/>
          </a:p>
        </p:txBody>
      </p:sp>
      <p:sp>
        <p:nvSpPr>
          <p:cNvPr id="176" name="Google Shape;176;p10"/>
          <p:cNvSpPr txBox="1"/>
          <p:nvPr/>
        </p:nvSpPr>
        <p:spPr>
          <a:xfrm>
            <a:off x="173095" y="4884791"/>
            <a:ext cx="5304557" cy="14052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2133">
                <a:solidFill>
                  <a:schemeClr val="dk1"/>
                </a:solidFill>
                <a:latin typeface="Calibri"/>
                <a:ea typeface="Calibri"/>
                <a:cs typeface="Calibri"/>
                <a:sym typeface="Calibri"/>
              </a:rPr>
              <a:t>Cambiar una relación durante la </a:t>
            </a:r>
            <a:r>
              <a:rPr b="1" i="1" lang="es-CO" sz="2133">
                <a:solidFill>
                  <a:schemeClr val="dk1"/>
                </a:solidFill>
                <a:latin typeface="Calibri"/>
                <a:ea typeface="Calibri"/>
                <a:cs typeface="Calibri"/>
                <a:sym typeface="Calibri"/>
              </a:rPr>
              <a:t>etapa de modelado de datos </a:t>
            </a:r>
            <a:r>
              <a:rPr lang="es-CO" sz="2133">
                <a:solidFill>
                  <a:schemeClr val="dk1"/>
                </a:solidFill>
                <a:latin typeface="Calibri"/>
                <a:ea typeface="Calibri"/>
                <a:cs typeface="Calibri"/>
                <a:sym typeface="Calibri"/>
              </a:rPr>
              <a:t>es solo una cuestión de cambiar el diagrama y la documentación relacionada.</a:t>
            </a:r>
            <a:endParaRPr/>
          </a:p>
        </p:txBody>
      </p:sp>
      <p:pic>
        <p:nvPicPr>
          <p:cNvPr id="177" name="Google Shape;177;p10"/>
          <p:cNvPicPr preferRelativeResize="0"/>
          <p:nvPr/>
        </p:nvPicPr>
        <p:blipFill rotWithShape="1">
          <a:blip r:embed="rId4">
            <a:alphaModFix/>
          </a:blip>
          <a:srcRect b="0" l="0" r="0" t="0"/>
          <a:stretch/>
        </p:blipFill>
        <p:spPr>
          <a:xfrm>
            <a:off x="6714351" y="1535284"/>
            <a:ext cx="4701947" cy="2634712"/>
          </a:xfrm>
          <a:prstGeom prst="rect">
            <a:avLst/>
          </a:prstGeom>
          <a:noFill/>
          <a:ln>
            <a:noFill/>
          </a:ln>
          <a:effectLst>
            <a:outerShdw blurRad="292100" rotWithShape="0" algn="tl" dir="2700000" dist="139700">
              <a:srgbClr val="333333">
                <a:alpha val="64705"/>
              </a:srgbClr>
            </a:outerShdw>
          </a:effectLst>
        </p:spPr>
      </p:pic>
      <p:sp>
        <p:nvSpPr>
          <p:cNvPr id="178" name="Google Shape;178;p10"/>
          <p:cNvSpPr txBox="1"/>
          <p:nvPr/>
        </p:nvSpPr>
        <p:spPr>
          <a:xfrm>
            <a:off x="6509184" y="4330792"/>
            <a:ext cx="5304557" cy="10770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2133">
                <a:solidFill>
                  <a:schemeClr val="dk1"/>
                </a:solidFill>
                <a:latin typeface="Calibri"/>
                <a:ea typeface="Calibri"/>
                <a:cs typeface="Calibri"/>
                <a:sym typeface="Calibri"/>
              </a:rPr>
              <a:t>Cambiar una relación después de que se hayan construido la base de datos y las aplicaciones, es mucho más difícil.</a:t>
            </a:r>
            <a:endParaRPr sz="2133">
              <a:solidFill>
                <a:schemeClr val="dk1"/>
              </a:solidFill>
              <a:latin typeface="Calibri"/>
              <a:ea typeface="Calibri"/>
              <a:cs typeface="Calibri"/>
              <a:sym typeface="Calibri"/>
            </a:endParaRPr>
          </a:p>
        </p:txBody>
      </p:sp>
      <p:sp>
        <p:nvSpPr>
          <p:cNvPr id="179" name="Google Shape;179;p10"/>
          <p:cNvSpPr txBox="1"/>
          <p:nvPr/>
        </p:nvSpPr>
        <p:spPr>
          <a:xfrm>
            <a:off x="6078657" y="5140644"/>
            <a:ext cx="5940249" cy="1816266"/>
          </a:xfrm>
          <a:prstGeom prst="rect">
            <a:avLst/>
          </a:prstGeom>
          <a:noFill/>
          <a:ln>
            <a:noFill/>
          </a:ln>
        </p:spPr>
        <p:txBody>
          <a:bodyPr anchorCtr="0" anchor="t" bIns="45700" lIns="91425" spcFirstLastPara="1" rIns="91425" wrap="square" tIns="45700">
            <a:spAutoFit/>
          </a:bodyPr>
          <a:lstStyle/>
          <a:p>
            <a:pPr indent="-262435" lvl="0" marL="380990" marR="0" rtl="0" algn="just">
              <a:spcBef>
                <a:spcPts val="0"/>
              </a:spcBef>
              <a:spcAft>
                <a:spcPts val="0"/>
              </a:spcAft>
              <a:buClr>
                <a:schemeClr val="dk1"/>
              </a:buClr>
              <a:buSzPts val="1867"/>
              <a:buFont typeface="Noto Sans Symbols"/>
              <a:buNone/>
            </a:pPr>
            <a:r>
              <a:t/>
            </a:r>
            <a:endParaRPr sz="1867">
              <a:solidFill>
                <a:schemeClr val="dk1"/>
              </a:solidFill>
              <a:latin typeface="Calibri"/>
              <a:ea typeface="Calibri"/>
              <a:cs typeface="Calibri"/>
              <a:sym typeface="Calibri"/>
            </a:endParaRPr>
          </a:p>
          <a:p>
            <a:pPr indent="-380990" lvl="0" marL="380990" marR="0" rtl="0" algn="just">
              <a:spcBef>
                <a:spcPts val="0"/>
              </a:spcBef>
              <a:spcAft>
                <a:spcPts val="0"/>
              </a:spcAft>
              <a:buClr>
                <a:schemeClr val="dk1"/>
              </a:buClr>
              <a:buSzPts val="1867"/>
              <a:buFont typeface="Noto Sans Symbols"/>
              <a:buChar char="✔"/>
            </a:pPr>
            <a:r>
              <a:rPr lang="es-CO" sz="1867">
                <a:solidFill>
                  <a:schemeClr val="dk1"/>
                </a:solidFill>
                <a:latin typeface="Calibri"/>
                <a:ea typeface="Calibri"/>
                <a:cs typeface="Calibri"/>
                <a:sym typeface="Calibri"/>
              </a:rPr>
              <a:t>Los datos actuales se deben migrar a la nueva estructura.</a:t>
            </a:r>
            <a:endParaRPr/>
          </a:p>
          <a:p>
            <a:pPr indent="-380990" lvl="0" marL="380990" marR="0" rtl="0" algn="just">
              <a:spcBef>
                <a:spcPts val="0"/>
              </a:spcBef>
              <a:spcAft>
                <a:spcPts val="0"/>
              </a:spcAft>
              <a:buClr>
                <a:schemeClr val="dk1"/>
              </a:buClr>
              <a:buSzPts val="1867"/>
              <a:buFont typeface="Noto Sans Symbols"/>
              <a:buChar char="✔"/>
            </a:pPr>
            <a:r>
              <a:rPr lang="es-CO" sz="1867">
                <a:solidFill>
                  <a:schemeClr val="dk1"/>
                </a:solidFill>
                <a:latin typeface="Calibri"/>
                <a:ea typeface="Calibri"/>
                <a:cs typeface="Calibri"/>
                <a:sym typeface="Calibri"/>
              </a:rPr>
              <a:t>Las sentencias SQL cambian.</a:t>
            </a:r>
            <a:endParaRPr/>
          </a:p>
          <a:p>
            <a:pPr indent="-380990" lvl="0" marL="380990" marR="0" rtl="0" algn="just">
              <a:spcBef>
                <a:spcPts val="0"/>
              </a:spcBef>
              <a:spcAft>
                <a:spcPts val="0"/>
              </a:spcAft>
              <a:buClr>
                <a:schemeClr val="dk1"/>
              </a:buClr>
              <a:buSzPts val="1867"/>
              <a:buFont typeface="Noto Sans Symbols"/>
              <a:buChar char="✔"/>
            </a:pPr>
            <a:r>
              <a:rPr lang="es-CO" sz="1867">
                <a:solidFill>
                  <a:schemeClr val="dk1"/>
                </a:solidFill>
                <a:latin typeface="Calibri"/>
                <a:ea typeface="Calibri"/>
                <a:cs typeface="Calibri"/>
                <a:sym typeface="Calibri"/>
              </a:rPr>
              <a:t>Los formularios y los informes deberán modificarse.</a:t>
            </a:r>
            <a:endParaRPr/>
          </a:p>
          <a:p>
            <a:pPr indent="0" lvl="0" marL="0" marR="0" rtl="0" algn="just">
              <a:spcBef>
                <a:spcPts val="0"/>
              </a:spcBef>
              <a:spcAft>
                <a:spcPts val="0"/>
              </a:spcAft>
              <a:buNone/>
            </a:pPr>
            <a:r>
              <a:t/>
            </a:r>
            <a:endParaRPr sz="1867">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500"/>
                                        <p:tgtEl>
                                          <p:spTgt spid="17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nvSpPr>
        <p:spPr>
          <a:xfrm>
            <a:off x="173095" y="317662"/>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Etapas de diseño de un sistema de bases de datos </a:t>
            </a:r>
            <a:endParaRPr b="1" i="1" sz="3733">
              <a:solidFill>
                <a:schemeClr val="lt1"/>
              </a:solidFill>
              <a:latin typeface="Calibri"/>
              <a:ea typeface="Calibri"/>
              <a:cs typeface="Calibri"/>
              <a:sym typeface="Calibri"/>
            </a:endParaRPr>
          </a:p>
        </p:txBody>
      </p:sp>
      <p:grpSp>
        <p:nvGrpSpPr>
          <p:cNvPr id="185" name="Google Shape;185;p11"/>
          <p:cNvGrpSpPr/>
          <p:nvPr/>
        </p:nvGrpSpPr>
        <p:grpSpPr>
          <a:xfrm>
            <a:off x="176316" y="1121672"/>
            <a:ext cx="11718952" cy="5418667"/>
            <a:chOff x="3220" y="0"/>
            <a:chExt cx="11718952" cy="5418667"/>
          </a:xfrm>
        </p:grpSpPr>
        <p:sp>
          <p:nvSpPr>
            <p:cNvPr id="186" name="Google Shape;186;p11"/>
            <p:cNvSpPr/>
            <p:nvPr/>
          </p:nvSpPr>
          <p:spPr>
            <a:xfrm>
              <a:off x="818109" y="0"/>
              <a:ext cx="9966584" cy="5418667"/>
            </a:xfrm>
            <a:prstGeom prst="rightArrow">
              <a:avLst>
                <a:gd fmla="val 50000" name="adj1"/>
                <a:gd fmla="val 50000" name="adj2"/>
              </a:avLst>
            </a:prstGeom>
            <a:solidFill>
              <a:srgbClr val="CCD3EA"/>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3220"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txBox="1"/>
            <p:nvPr/>
          </p:nvSpPr>
          <p:spPr>
            <a:xfrm>
              <a:off x="94752"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Planiﬁcación del desarrollo del sistema informático.</a:t>
              </a:r>
              <a:endParaRPr sz="1900">
                <a:solidFill>
                  <a:schemeClr val="lt1"/>
                </a:solidFill>
                <a:latin typeface="Calibri"/>
                <a:ea typeface="Calibri"/>
                <a:cs typeface="Calibri"/>
                <a:sym typeface="Calibri"/>
              </a:endParaRPr>
            </a:p>
          </p:txBody>
        </p:sp>
        <p:sp>
          <p:nvSpPr>
            <p:cNvPr id="189" name="Google Shape;189;p11"/>
            <p:cNvSpPr/>
            <p:nvPr/>
          </p:nvSpPr>
          <p:spPr>
            <a:xfrm>
              <a:off x="1972004"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txBox="1"/>
            <p:nvPr/>
          </p:nvSpPr>
          <p:spPr>
            <a:xfrm>
              <a:off x="2063536"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Diseño Conceptual (Lógico) de la base de datos. </a:t>
              </a:r>
              <a:endParaRPr sz="1900">
                <a:solidFill>
                  <a:schemeClr val="lt1"/>
                </a:solidFill>
                <a:latin typeface="Calibri"/>
                <a:ea typeface="Calibri"/>
                <a:cs typeface="Calibri"/>
                <a:sym typeface="Calibri"/>
              </a:endParaRPr>
            </a:p>
          </p:txBody>
        </p:sp>
        <p:sp>
          <p:nvSpPr>
            <p:cNvPr id="191" name="Google Shape;191;p11"/>
            <p:cNvSpPr/>
            <p:nvPr/>
          </p:nvSpPr>
          <p:spPr>
            <a:xfrm>
              <a:off x="3940788"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txBox="1"/>
            <p:nvPr/>
          </p:nvSpPr>
          <p:spPr>
            <a:xfrm>
              <a:off x="4032320"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Diseño Físico de la base de datos.</a:t>
              </a:r>
              <a:endParaRPr sz="1900">
                <a:solidFill>
                  <a:schemeClr val="lt1"/>
                </a:solidFill>
                <a:latin typeface="Calibri"/>
                <a:ea typeface="Calibri"/>
                <a:cs typeface="Calibri"/>
                <a:sym typeface="Calibri"/>
              </a:endParaRPr>
            </a:p>
          </p:txBody>
        </p:sp>
        <p:sp>
          <p:nvSpPr>
            <p:cNvPr id="193" name="Google Shape;193;p11"/>
            <p:cNvSpPr/>
            <p:nvPr/>
          </p:nvSpPr>
          <p:spPr>
            <a:xfrm>
              <a:off x="5909572"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txBox="1"/>
            <p:nvPr/>
          </p:nvSpPr>
          <p:spPr>
            <a:xfrm>
              <a:off x="6001104"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Carga de los datos a la base de datos.</a:t>
              </a:r>
              <a:endParaRPr sz="1900">
                <a:solidFill>
                  <a:schemeClr val="lt1"/>
                </a:solidFill>
                <a:latin typeface="Calibri"/>
                <a:ea typeface="Calibri"/>
                <a:cs typeface="Calibri"/>
                <a:sym typeface="Calibri"/>
              </a:endParaRPr>
            </a:p>
          </p:txBody>
        </p:sp>
        <p:sp>
          <p:nvSpPr>
            <p:cNvPr id="195" name="Google Shape;195;p11"/>
            <p:cNvSpPr/>
            <p:nvPr/>
          </p:nvSpPr>
          <p:spPr>
            <a:xfrm>
              <a:off x="7878356"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txBox="1"/>
            <p:nvPr/>
          </p:nvSpPr>
          <p:spPr>
            <a:xfrm>
              <a:off x="7969888"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 Operación de la base de datos. </a:t>
              </a:r>
              <a:endParaRPr sz="1900">
                <a:solidFill>
                  <a:schemeClr val="lt1"/>
                </a:solidFill>
                <a:latin typeface="Calibri"/>
                <a:ea typeface="Calibri"/>
                <a:cs typeface="Calibri"/>
                <a:sym typeface="Calibri"/>
              </a:endParaRPr>
            </a:p>
          </p:txBody>
        </p:sp>
        <p:sp>
          <p:nvSpPr>
            <p:cNvPr id="197" name="Google Shape;197;p11"/>
            <p:cNvSpPr/>
            <p:nvPr/>
          </p:nvSpPr>
          <p:spPr>
            <a:xfrm>
              <a:off x="9847140"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txBox="1"/>
            <p:nvPr/>
          </p:nvSpPr>
          <p:spPr>
            <a:xfrm>
              <a:off x="9938672"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 Mantenimiento de la base de datos.</a:t>
              </a:r>
              <a:endParaRPr sz="1900">
                <a:solidFill>
                  <a:schemeClr val="lt1"/>
                </a:solidFill>
                <a:latin typeface="Calibri"/>
                <a:ea typeface="Calibri"/>
                <a:cs typeface="Calibri"/>
                <a:sym typeface="Calibri"/>
              </a:endParaRPr>
            </a:p>
          </p:txBody>
        </p:sp>
      </p:grpSp>
      <p:sp>
        <p:nvSpPr>
          <p:cNvPr id="199" name="Google Shape;199;p11"/>
          <p:cNvSpPr txBox="1"/>
          <p:nvPr/>
        </p:nvSpPr>
        <p:spPr>
          <a:xfrm>
            <a:off x="1463792" y="5596883"/>
            <a:ext cx="6238992" cy="1221168"/>
          </a:xfrm>
          <a:prstGeom prst="rect">
            <a:avLst/>
          </a:prstGeom>
          <a:noFill/>
          <a:ln>
            <a:noFill/>
          </a:ln>
        </p:spPr>
        <p:txBody>
          <a:bodyPr anchorCtr="0" anchor="t" bIns="45700" lIns="91425" spcFirstLastPara="1" rIns="91425" wrap="square" tIns="45700">
            <a:spAutoFit/>
          </a:bodyPr>
          <a:lstStyle/>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Analizar del contexto del sistema en bases de datos. </a:t>
            </a:r>
            <a:endParaRPr/>
          </a:p>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Identiﬁcar las entidades del sistema. </a:t>
            </a:r>
            <a:endParaRPr/>
          </a:p>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Diseñar los atributos de las Entidades y Relaciones. </a:t>
            </a:r>
            <a:endParaRPr/>
          </a:p>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Seleccionar las claves primarias y foráneas de las entidades/relaciones de la base de datos.</a:t>
            </a:r>
            <a:endParaRPr/>
          </a:p>
        </p:txBody>
      </p:sp>
      <p:cxnSp>
        <p:nvCxnSpPr>
          <p:cNvPr id="200" name="Google Shape;200;p11"/>
          <p:cNvCxnSpPr/>
          <p:nvPr/>
        </p:nvCxnSpPr>
        <p:spPr>
          <a:xfrm flipH="1" rot="-5400000">
            <a:off x="2687911" y="4657402"/>
            <a:ext cx="1141500" cy="737400"/>
          </a:xfrm>
          <a:prstGeom prst="curvedConnector3">
            <a:avLst>
              <a:gd fmla="val 50000" name="adj1"/>
            </a:avLst>
          </a:prstGeom>
          <a:noFill/>
          <a:ln cap="flat" cmpd="sng" w="12700">
            <a:solidFill>
              <a:srgbClr val="FF0000"/>
            </a:solidFill>
            <a:prstDash val="solid"/>
            <a:miter lim="800000"/>
            <a:headEnd len="sm" w="sm" type="none"/>
            <a:tailEnd len="med" w="med" type="triangle"/>
          </a:ln>
        </p:spPr>
      </p:cxnSp>
      <p:sp>
        <p:nvSpPr>
          <p:cNvPr id="201" name="Google Shape;201;p11"/>
          <p:cNvSpPr txBox="1"/>
          <p:nvPr/>
        </p:nvSpPr>
        <p:spPr>
          <a:xfrm>
            <a:off x="139232" y="1520117"/>
            <a:ext cx="7717835" cy="6669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67">
                <a:solidFill>
                  <a:schemeClr val="dk1"/>
                </a:solidFill>
                <a:latin typeface="Calibri"/>
                <a:ea typeface="Calibri"/>
                <a:cs typeface="Calibri"/>
                <a:sym typeface="Calibri"/>
              </a:rPr>
              <a:t>La creación de una base de datos de soporte a la operación de un sistema informático esta estructurada en los siguientes pasos metodológicos: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500"/>
                                        <p:tgtEl>
                                          <p:spTgt spid="1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500"/>
                                        <p:tgtEl>
                                          <p:spTgt spid="1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500"/>
                                        <p:tgtEl>
                                          <p:spTgt spid="1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animEffect filter="fade" transition="in">
                                      <p:cBhvr>
                                        <p:cTn dur="500"/>
                                        <p:tgtEl>
                                          <p:spTgt spid="19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2"/>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
        <p:nvSpPr>
          <p:cNvPr id="207" name="Google Shape;207;p12"/>
          <p:cNvSpPr txBox="1"/>
          <p:nvPr/>
        </p:nvSpPr>
        <p:spPr>
          <a:xfrm>
            <a:off x="558800" y="1568371"/>
            <a:ext cx="11413067"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Se han definido múltiples herramientas y técnicas diferentes para construir modelos de datos a lo largo de los años: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Modelo de datos jerárquico</a:t>
            </a:r>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Modelo de datos de red</a:t>
            </a:r>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Modelo de datos de objetos</a:t>
            </a:r>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Modelo de datos entidad-relación</a:t>
            </a:r>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Modelo de objetos semánticos </a:t>
            </a:r>
            <a:endParaRPr/>
          </a:p>
        </p:txBody>
      </p:sp>
      <p:sp>
        <p:nvSpPr>
          <p:cNvPr id="208" name="Google Shape;208;p12"/>
          <p:cNvSpPr txBox="1"/>
          <p:nvPr/>
        </p:nvSpPr>
        <p:spPr>
          <a:xfrm>
            <a:off x="558800" y="5289630"/>
            <a:ext cx="1126066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s-CO" sz="2400">
                <a:solidFill>
                  <a:schemeClr val="dk1"/>
                </a:solidFill>
                <a:latin typeface="Calibri"/>
                <a:ea typeface="Calibri"/>
                <a:cs typeface="Calibri"/>
                <a:sym typeface="Calibri"/>
              </a:rPr>
              <a:t>El modelo de datos entidad-relación ha surgido como el modelo de datos estándar.</a:t>
            </a:r>
            <a:endParaRPr/>
          </a:p>
        </p:txBody>
      </p:sp>
      <p:cxnSp>
        <p:nvCxnSpPr>
          <p:cNvPr id="209" name="Google Shape;209;p12"/>
          <p:cNvCxnSpPr/>
          <p:nvPr/>
        </p:nvCxnSpPr>
        <p:spPr>
          <a:xfrm>
            <a:off x="393229" y="4165600"/>
            <a:ext cx="5397972" cy="0"/>
          </a:xfrm>
          <a:prstGeom prst="straightConnector1">
            <a:avLst/>
          </a:prstGeom>
          <a:noFill/>
          <a:ln cap="flat" cmpd="sng" w="19050">
            <a:solidFill>
              <a:schemeClr val="accent2"/>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5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500"/>
                                        <p:tgtEl>
                                          <p:spTgt spid="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animEffect filter="fade" transition="in">
                                      <p:cBhvr>
                                        <p:cTn dur="500"/>
                                        <p:tgtEl>
                                          <p:spTgt spid="2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animEffect filter="fade" transition="in">
                                      <p:cBhvr>
                                        <p:cTn dur="500"/>
                                        <p:tgtEl>
                                          <p:spTgt spid="2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animEffect filter="fade" transition="in">
                                      <p:cBhvr>
                                        <p:cTn dur="500"/>
                                        <p:tgtEl>
                                          <p:spTgt spid="2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5" st="5"/>
                                            </p:txEl>
                                          </p:spTgt>
                                        </p:tgtEl>
                                        <p:attrNameLst>
                                          <p:attrName>style.visibility</p:attrName>
                                        </p:attrNameLst>
                                      </p:cBhvr>
                                      <p:to>
                                        <p:strVal val="visible"/>
                                      </p:to>
                                    </p:set>
                                    <p:animEffect filter="fade" transition="in">
                                      <p:cBhvr>
                                        <p:cTn dur="500"/>
                                        <p:tgtEl>
                                          <p:spTgt spid="2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6" st="6"/>
                                            </p:txEl>
                                          </p:spTgt>
                                        </p:tgtEl>
                                        <p:attrNameLst>
                                          <p:attrName>style.visibility</p:attrName>
                                        </p:attrNameLst>
                                      </p:cBhvr>
                                      <p:to>
                                        <p:strVal val="visible"/>
                                      </p:to>
                                    </p:set>
                                    <p:animEffect filter="fade" transition="in">
                                      <p:cBhvr>
                                        <p:cTn dur="500"/>
                                        <p:tgtEl>
                                          <p:spTgt spid="2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500"/>
                                        <p:tgtEl>
                                          <p:spTgt spid="2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3"/>
          <p:cNvSpPr txBox="1"/>
          <p:nvPr/>
        </p:nvSpPr>
        <p:spPr>
          <a:xfrm>
            <a:off x="1187214" y="2187588"/>
            <a:ext cx="9770533" cy="3539430"/>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3200">
                <a:solidFill>
                  <a:schemeClr val="dk1"/>
                </a:solidFill>
                <a:latin typeface="Calibri"/>
                <a:ea typeface="Calibri"/>
                <a:cs typeface="Calibri"/>
                <a:sym typeface="Calibri"/>
              </a:rPr>
              <a:t>Con base en los diferentes tipos de modelos que soportan el diseño lógico de la base de datos, el Modelo Entidad-Relación, por su importancia y utilización en el diseño lógico-conceptual de sistemas de bases de datos y también por la facilidad para transformar el diseño de la base de datos del </a:t>
            </a:r>
            <a:r>
              <a:rPr b="1" lang="es-CO" sz="3200">
                <a:solidFill>
                  <a:schemeClr val="dk1"/>
                </a:solidFill>
                <a:latin typeface="Calibri"/>
                <a:ea typeface="Calibri"/>
                <a:cs typeface="Calibri"/>
                <a:sym typeface="Calibri"/>
              </a:rPr>
              <a:t>MER</a:t>
            </a:r>
            <a:r>
              <a:rPr lang="es-CO" sz="3200">
                <a:solidFill>
                  <a:schemeClr val="dk1"/>
                </a:solidFill>
                <a:latin typeface="Calibri"/>
                <a:ea typeface="Calibri"/>
                <a:cs typeface="Calibri"/>
                <a:sym typeface="Calibri"/>
              </a:rPr>
              <a:t> al Modelo Relacional, se ha constituido en un modelo muy popular.</a:t>
            </a:r>
            <a:endParaRPr sz="3200">
              <a:solidFill>
                <a:schemeClr val="dk1"/>
              </a:solidFill>
              <a:latin typeface="Calibri"/>
              <a:ea typeface="Calibri"/>
              <a:cs typeface="Calibri"/>
              <a:sym typeface="Calibri"/>
            </a:endParaRPr>
          </a:p>
        </p:txBody>
      </p:sp>
      <p:sp>
        <p:nvSpPr>
          <p:cNvPr id="215" name="Google Shape;215;p13"/>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pic>
        <p:nvPicPr>
          <p:cNvPr id="221" name="Google Shape;221;p14"/>
          <p:cNvPicPr preferRelativeResize="0"/>
          <p:nvPr/>
        </p:nvPicPr>
        <p:blipFill rotWithShape="1">
          <a:blip r:embed="rId3">
            <a:alphaModFix/>
          </a:blip>
          <a:srcRect b="0" l="0" r="0" t="0"/>
          <a:stretch/>
        </p:blipFill>
        <p:spPr>
          <a:xfrm>
            <a:off x="521692" y="1472489"/>
            <a:ext cx="7032457" cy="4512196"/>
          </a:xfrm>
          <a:prstGeom prst="rect">
            <a:avLst/>
          </a:prstGeom>
          <a:noFill/>
          <a:ln>
            <a:noFill/>
          </a:ln>
          <a:effectLst>
            <a:outerShdw blurRad="292100" rotWithShape="0" algn="tl" dir="2700000" dist="139700">
              <a:srgbClr val="333333">
                <a:alpha val="64705"/>
              </a:srgbClr>
            </a:outerShdw>
          </a:effectLst>
        </p:spPr>
      </p:pic>
      <p:sp>
        <p:nvSpPr>
          <p:cNvPr id="222" name="Google Shape;222;p14"/>
          <p:cNvSpPr txBox="1"/>
          <p:nvPr/>
        </p:nvSpPr>
        <p:spPr>
          <a:xfrm>
            <a:off x="8336323" y="2743700"/>
            <a:ext cx="3333987"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2400">
                <a:solidFill>
                  <a:schemeClr val="dk1"/>
                </a:solidFill>
                <a:latin typeface="Calibri"/>
                <a:ea typeface="Calibri"/>
                <a:cs typeface="Calibri"/>
                <a:sym typeface="Calibri"/>
              </a:rPr>
              <a:t>El modelo entidad-relación (E-R) fue publicado por primera vez por </a:t>
            </a:r>
            <a:r>
              <a:rPr i="1" lang="es-CO" sz="2400">
                <a:solidFill>
                  <a:schemeClr val="dk1"/>
                </a:solidFill>
                <a:latin typeface="Calibri"/>
                <a:ea typeface="Calibri"/>
                <a:cs typeface="Calibri"/>
                <a:sym typeface="Calibri"/>
              </a:rPr>
              <a:t>Peter Chen </a:t>
            </a:r>
            <a:r>
              <a:rPr lang="es-CO" sz="2400">
                <a:solidFill>
                  <a:schemeClr val="dk1"/>
                </a:solidFill>
                <a:latin typeface="Calibri"/>
                <a:ea typeface="Calibri"/>
                <a:cs typeface="Calibri"/>
                <a:sym typeface="Calibri"/>
              </a:rPr>
              <a:t>en 1976</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5"/>
          <p:cNvSpPr txBox="1"/>
          <p:nvPr/>
        </p:nvSpPr>
        <p:spPr>
          <a:xfrm>
            <a:off x="270933" y="165112"/>
            <a:ext cx="1060026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200">
                <a:solidFill>
                  <a:schemeClr val="lt1"/>
                </a:solidFill>
                <a:latin typeface="Calibri"/>
                <a:ea typeface="Calibri"/>
                <a:cs typeface="Calibri"/>
                <a:sym typeface="Calibri"/>
              </a:rPr>
              <a:t>Diseño conceptual de la base de datos a través del modelo entidad-relación (M E-R)</a:t>
            </a:r>
            <a:endParaRPr b="1" sz="3200">
              <a:solidFill>
                <a:schemeClr val="lt1"/>
              </a:solidFill>
              <a:latin typeface="Calibri"/>
              <a:ea typeface="Calibri"/>
              <a:cs typeface="Calibri"/>
              <a:sym typeface="Calibri"/>
            </a:endParaRPr>
          </a:p>
        </p:txBody>
      </p:sp>
      <p:pic>
        <p:nvPicPr>
          <p:cNvPr id="228" name="Google Shape;228;p15"/>
          <p:cNvPicPr preferRelativeResize="0"/>
          <p:nvPr/>
        </p:nvPicPr>
        <p:blipFill rotWithShape="1">
          <a:blip r:embed="rId3">
            <a:alphaModFix/>
          </a:blip>
          <a:srcRect b="0" l="0" r="0" t="0"/>
          <a:stretch/>
        </p:blipFill>
        <p:spPr>
          <a:xfrm>
            <a:off x="2006600" y="2381497"/>
            <a:ext cx="4258733" cy="4145167"/>
          </a:xfrm>
          <a:prstGeom prst="rect">
            <a:avLst/>
          </a:prstGeom>
          <a:noFill/>
          <a:ln>
            <a:noFill/>
          </a:ln>
        </p:spPr>
      </p:pic>
      <p:sp>
        <p:nvSpPr>
          <p:cNvPr id="229" name="Google Shape;229;p15"/>
          <p:cNvSpPr txBox="1"/>
          <p:nvPr/>
        </p:nvSpPr>
        <p:spPr>
          <a:xfrm>
            <a:off x="270933" y="1594773"/>
            <a:ext cx="948266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rgbClr val="202122"/>
                </a:solidFill>
                <a:latin typeface="Arial"/>
                <a:ea typeface="Arial"/>
                <a:cs typeface="Arial"/>
                <a:sym typeface="Arial"/>
              </a:rPr>
              <a:t>Los tres niveles de la </a:t>
            </a:r>
            <a:r>
              <a:rPr b="1" lang="es-CO" sz="2400">
                <a:solidFill>
                  <a:srgbClr val="202122"/>
                </a:solidFill>
                <a:latin typeface="Arial"/>
                <a:ea typeface="Arial"/>
                <a:cs typeface="Arial"/>
                <a:sym typeface="Arial"/>
              </a:rPr>
              <a:t>arquitectura ANSI-SPARC:</a:t>
            </a:r>
            <a:endParaRPr sz="2400">
              <a:solidFill>
                <a:schemeClr val="dk1"/>
              </a:solidFill>
              <a:latin typeface="Calibri"/>
              <a:ea typeface="Calibri"/>
              <a:cs typeface="Calibri"/>
              <a:sym typeface="Calibri"/>
            </a:endParaRPr>
          </a:p>
        </p:txBody>
      </p:sp>
      <p:sp>
        <p:nvSpPr>
          <p:cNvPr id="230" name="Google Shape;230;p15"/>
          <p:cNvSpPr txBox="1"/>
          <p:nvPr/>
        </p:nvSpPr>
        <p:spPr>
          <a:xfrm>
            <a:off x="7806267" y="3700490"/>
            <a:ext cx="612986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Nivel externo (Vistas de usuario)</a:t>
            </a:r>
            <a:endParaRPr/>
          </a:p>
        </p:txBody>
      </p:sp>
      <p:cxnSp>
        <p:nvCxnSpPr>
          <p:cNvPr id="231" name="Google Shape;231;p15"/>
          <p:cNvCxnSpPr/>
          <p:nvPr/>
        </p:nvCxnSpPr>
        <p:spPr>
          <a:xfrm>
            <a:off x="5571067" y="3914352"/>
            <a:ext cx="1896533" cy="0"/>
          </a:xfrm>
          <a:prstGeom prst="straightConnector1">
            <a:avLst/>
          </a:prstGeom>
          <a:noFill/>
          <a:ln cap="flat" cmpd="sng" w="12700">
            <a:solidFill>
              <a:schemeClr val="accent2"/>
            </a:solidFill>
            <a:prstDash val="solid"/>
            <a:miter lim="800000"/>
            <a:headEnd len="sm" w="sm" type="none"/>
            <a:tailEnd len="med" w="med" type="triangle"/>
          </a:ln>
        </p:spPr>
      </p:cxnSp>
      <p:cxnSp>
        <p:nvCxnSpPr>
          <p:cNvPr id="232" name="Google Shape;232;p15"/>
          <p:cNvCxnSpPr/>
          <p:nvPr/>
        </p:nvCxnSpPr>
        <p:spPr>
          <a:xfrm>
            <a:off x="5604934" y="4632643"/>
            <a:ext cx="1896533" cy="0"/>
          </a:xfrm>
          <a:prstGeom prst="straightConnector1">
            <a:avLst/>
          </a:prstGeom>
          <a:noFill/>
          <a:ln cap="flat" cmpd="sng" w="12700">
            <a:solidFill>
              <a:schemeClr val="accent2"/>
            </a:solidFill>
            <a:prstDash val="solid"/>
            <a:miter lim="800000"/>
            <a:headEnd len="sm" w="sm" type="none"/>
            <a:tailEnd len="med" w="med" type="triangle"/>
          </a:ln>
        </p:spPr>
      </p:cxnSp>
      <p:cxnSp>
        <p:nvCxnSpPr>
          <p:cNvPr id="233" name="Google Shape;233;p15"/>
          <p:cNvCxnSpPr/>
          <p:nvPr/>
        </p:nvCxnSpPr>
        <p:spPr>
          <a:xfrm>
            <a:off x="5604934" y="5428509"/>
            <a:ext cx="1896533" cy="0"/>
          </a:xfrm>
          <a:prstGeom prst="straightConnector1">
            <a:avLst/>
          </a:prstGeom>
          <a:noFill/>
          <a:ln cap="flat" cmpd="sng" w="12700">
            <a:solidFill>
              <a:schemeClr val="accent2"/>
            </a:solidFill>
            <a:prstDash val="solid"/>
            <a:miter lim="800000"/>
            <a:headEnd len="sm" w="sm" type="none"/>
            <a:tailEnd len="med" w="med" type="triangle"/>
          </a:ln>
        </p:spPr>
      </p:cxnSp>
      <p:sp>
        <p:nvSpPr>
          <p:cNvPr id="234" name="Google Shape;234;p15"/>
          <p:cNvSpPr txBox="1"/>
          <p:nvPr/>
        </p:nvSpPr>
        <p:spPr>
          <a:xfrm>
            <a:off x="7857067" y="4309458"/>
            <a:ext cx="70273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Nivel conceptual</a:t>
            </a:r>
            <a:endParaRPr/>
          </a:p>
        </p:txBody>
      </p:sp>
      <p:sp>
        <p:nvSpPr>
          <p:cNvPr id="235" name="Google Shape;235;p15"/>
          <p:cNvSpPr txBox="1"/>
          <p:nvPr/>
        </p:nvSpPr>
        <p:spPr>
          <a:xfrm>
            <a:off x="7857067" y="5164647"/>
            <a:ext cx="387773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Nivel interno (Almacenamiento Físico)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animEffect filter="fade" transition="in">
                                      <p:cBhvr>
                                        <p:cTn dur="500"/>
                                        <p:tgtEl>
                                          <p:spTgt spid="2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animEffect filter="fade" transition="in">
                                      <p:cBhvr>
                                        <p:cTn dur="500"/>
                                        <p:tgtEl>
                                          <p:spTgt spid="23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6"/>
          <p:cNvSpPr txBox="1"/>
          <p:nvPr/>
        </p:nvSpPr>
        <p:spPr>
          <a:xfrm>
            <a:off x="270933" y="165112"/>
            <a:ext cx="1060026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200">
                <a:solidFill>
                  <a:schemeClr val="lt1"/>
                </a:solidFill>
                <a:latin typeface="Calibri"/>
                <a:ea typeface="Calibri"/>
                <a:cs typeface="Calibri"/>
                <a:sym typeface="Calibri"/>
              </a:rPr>
              <a:t>Diseño conceptual de la base de datos a través del modelo entidad-relación (M E-R)</a:t>
            </a:r>
            <a:endParaRPr b="1" sz="3200">
              <a:solidFill>
                <a:schemeClr val="lt1"/>
              </a:solidFill>
              <a:latin typeface="Calibri"/>
              <a:ea typeface="Calibri"/>
              <a:cs typeface="Calibri"/>
              <a:sym typeface="Calibri"/>
            </a:endParaRPr>
          </a:p>
        </p:txBody>
      </p:sp>
      <p:pic>
        <p:nvPicPr>
          <p:cNvPr id="241" name="Google Shape;241;p16"/>
          <p:cNvPicPr preferRelativeResize="0"/>
          <p:nvPr/>
        </p:nvPicPr>
        <p:blipFill rotWithShape="1">
          <a:blip r:embed="rId3">
            <a:alphaModFix/>
          </a:blip>
          <a:srcRect b="0" l="0" r="0" t="0"/>
          <a:stretch/>
        </p:blipFill>
        <p:spPr>
          <a:xfrm>
            <a:off x="-42668" y="1374279"/>
            <a:ext cx="5613735" cy="5464035"/>
          </a:xfrm>
          <a:prstGeom prst="rect">
            <a:avLst/>
          </a:prstGeom>
          <a:noFill/>
          <a:ln>
            <a:noFill/>
          </a:ln>
        </p:spPr>
      </p:pic>
      <p:sp>
        <p:nvSpPr>
          <p:cNvPr id="242" name="Google Shape;242;p16"/>
          <p:cNvSpPr txBox="1"/>
          <p:nvPr/>
        </p:nvSpPr>
        <p:spPr>
          <a:xfrm>
            <a:off x="6638201" y="1592600"/>
            <a:ext cx="612986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Nivel externo (Vistas de usuario)</a:t>
            </a:r>
            <a:endParaRPr/>
          </a:p>
        </p:txBody>
      </p:sp>
      <p:cxnSp>
        <p:nvCxnSpPr>
          <p:cNvPr id="243" name="Google Shape;243;p16"/>
          <p:cNvCxnSpPr/>
          <p:nvPr/>
        </p:nvCxnSpPr>
        <p:spPr>
          <a:xfrm flipH="1" rot="10800000">
            <a:off x="4453467" y="2039845"/>
            <a:ext cx="2167469" cy="1389155"/>
          </a:xfrm>
          <a:prstGeom prst="straightConnector1">
            <a:avLst/>
          </a:prstGeom>
          <a:noFill/>
          <a:ln cap="flat" cmpd="sng" w="12700">
            <a:solidFill>
              <a:schemeClr val="accent2"/>
            </a:solidFill>
            <a:prstDash val="solid"/>
            <a:miter lim="800000"/>
            <a:headEnd len="sm" w="sm" type="none"/>
            <a:tailEnd len="med" w="med" type="triangle"/>
          </a:ln>
        </p:spPr>
      </p:cxnSp>
      <p:cxnSp>
        <p:nvCxnSpPr>
          <p:cNvPr id="244" name="Google Shape;244;p16"/>
          <p:cNvCxnSpPr/>
          <p:nvPr/>
        </p:nvCxnSpPr>
        <p:spPr>
          <a:xfrm flipH="1" rot="10800000">
            <a:off x="4741669" y="3572934"/>
            <a:ext cx="1879268" cy="780233"/>
          </a:xfrm>
          <a:prstGeom prst="straightConnector1">
            <a:avLst/>
          </a:prstGeom>
          <a:noFill/>
          <a:ln cap="flat" cmpd="sng" w="12700">
            <a:solidFill>
              <a:schemeClr val="accent2"/>
            </a:solidFill>
            <a:prstDash val="solid"/>
            <a:miter lim="800000"/>
            <a:headEnd len="sm" w="sm" type="none"/>
            <a:tailEnd len="med" w="med" type="triangle"/>
          </a:ln>
        </p:spPr>
      </p:cxnSp>
      <p:cxnSp>
        <p:nvCxnSpPr>
          <p:cNvPr id="245" name="Google Shape;245;p16"/>
          <p:cNvCxnSpPr/>
          <p:nvPr/>
        </p:nvCxnSpPr>
        <p:spPr>
          <a:xfrm>
            <a:off x="4741668" y="5336752"/>
            <a:ext cx="1896533" cy="0"/>
          </a:xfrm>
          <a:prstGeom prst="straightConnector1">
            <a:avLst/>
          </a:prstGeom>
          <a:noFill/>
          <a:ln cap="flat" cmpd="sng" w="12700">
            <a:solidFill>
              <a:schemeClr val="accent2"/>
            </a:solidFill>
            <a:prstDash val="solid"/>
            <a:miter lim="800000"/>
            <a:headEnd len="sm" w="sm" type="none"/>
            <a:tailEnd len="med" w="med" type="triangle"/>
          </a:ln>
        </p:spPr>
      </p:cxnSp>
      <p:sp>
        <p:nvSpPr>
          <p:cNvPr id="246" name="Google Shape;246;p16"/>
          <p:cNvSpPr txBox="1"/>
          <p:nvPr/>
        </p:nvSpPr>
        <p:spPr>
          <a:xfrm>
            <a:off x="6620936" y="3169801"/>
            <a:ext cx="70273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Nivel conceptual</a:t>
            </a:r>
            <a:endParaRPr/>
          </a:p>
        </p:txBody>
      </p:sp>
      <p:sp>
        <p:nvSpPr>
          <p:cNvPr id="247" name="Google Shape;247;p16"/>
          <p:cNvSpPr txBox="1"/>
          <p:nvPr/>
        </p:nvSpPr>
        <p:spPr>
          <a:xfrm>
            <a:off x="6638201" y="5154005"/>
            <a:ext cx="54775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Nivel interno (Almacenamiento Físico)</a:t>
            </a:r>
            <a:endParaRPr/>
          </a:p>
        </p:txBody>
      </p:sp>
      <p:sp>
        <p:nvSpPr>
          <p:cNvPr id="248" name="Google Shape;248;p16"/>
          <p:cNvSpPr txBox="1"/>
          <p:nvPr/>
        </p:nvSpPr>
        <p:spPr>
          <a:xfrm>
            <a:off x="6620937" y="2104142"/>
            <a:ext cx="5613735" cy="5438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467">
                <a:solidFill>
                  <a:schemeClr val="dk1"/>
                </a:solidFill>
                <a:latin typeface="Calibri"/>
                <a:ea typeface="Calibri"/>
                <a:cs typeface="Calibri"/>
                <a:sym typeface="Calibri"/>
              </a:rPr>
              <a:t>Representa la parte lógica del sistema de base de datos en sus vistas a los usuarios ﬁnales</a:t>
            </a:r>
            <a:endParaRPr sz="1467">
              <a:solidFill>
                <a:schemeClr val="dk1"/>
              </a:solidFill>
              <a:latin typeface="Calibri"/>
              <a:ea typeface="Calibri"/>
              <a:cs typeface="Calibri"/>
              <a:sym typeface="Calibri"/>
            </a:endParaRPr>
          </a:p>
        </p:txBody>
      </p:sp>
      <p:sp>
        <p:nvSpPr>
          <p:cNvPr id="249" name="Google Shape;249;p16"/>
          <p:cNvSpPr txBox="1"/>
          <p:nvPr/>
        </p:nvSpPr>
        <p:spPr>
          <a:xfrm>
            <a:off x="6620937" y="3644317"/>
            <a:ext cx="5177231" cy="122116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467">
                <a:solidFill>
                  <a:schemeClr val="dk1"/>
                </a:solidFill>
                <a:latin typeface="Calibri"/>
                <a:ea typeface="Calibri"/>
                <a:cs typeface="Calibri"/>
                <a:sym typeface="Calibri"/>
              </a:rPr>
              <a:t>Se aplicará el Modelo Entidad-Relación; conceptualización que es aplicable a cualquier tipo de base de datos, sea esta de naturaleza del tipo jerárquica, red o relacional, etc, porque aún no se tiene deﬁnido concretamente el gestor de la base de datos que se va a utilizar.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5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Effect filter="fade" transition="in">
                                      <p:cBhvr>
                                        <p:cTn dur="500"/>
                                        <p:tgtEl>
                                          <p:spTgt spid="2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7"/>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
        <p:nvSpPr>
          <p:cNvPr id="255" name="Google Shape;255;p17"/>
          <p:cNvSpPr txBox="1"/>
          <p:nvPr/>
        </p:nvSpPr>
        <p:spPr>
          <a:xfrm>
            <a:off x="406400" y="1389135"/>
            <a:ext cx="113792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400">
                <a:solidFill>
                  <a:schemeClr val="dk1"/>
                </a:solidFill>
                <a:latin typeface="Calibri"/>
                <a:ea typeface="Calibri"/>
                <a:cs typeface="Calibri"/>
                <a:sym typeface="Calibri"/>
              </a:rPr>
              <a:t>Entidades</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Una entidad es algo que se identifica fácilmente en el entorno de trabajo de los usuarios.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Ejemplos:</a:t>
            </a:r>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 EMPLEADO, CLIENTE, ORDEN DE VENTA, VENDEDOR y PRODUCTO</a:t>
            </a:r>
            <a:endParaRPr b="1" sz="2400">
              <a:solidFill>
                <a:schemeClr val="dk1"/>
              </a:solidFill>
              <a:latin typeface="Calibri"/>
              <a:ea typeface="Calibri"/>
              <a:cs typeface="Calibri"/>
              <a:sym typeface="Calibri"/>
            </a:endParaRPr>
          </a:p>
        </p:txBody>
      </p:sp>
      <p:pic>
        <p:nvPicPr>
          <p:cNvPr id="256" name="Google Shape;256;p17"/>
          <p:cNvPicPr preferRelativeResize="0"/>
          <p:nvPr/>
        </p:nvPicPr>
        <p:blipFill rotWithShape="1">
          <a:blip r:embed="rId3">
            <a:alphaModFix/>
          </a:blip>
          <a:srcRect b="0" l="0" r="0" t="0"/>
          <a:stretch/>
        </p:blipFill>
        <p:spPr>
          <a:xfrm>
            <a:off x="1490135" y="4049442"/>
            <a:ext cx="1876592" cy="2296357"/>
          </a:xfrm>
          <a:prstGeom prst="rect">
            <a:avLst/>
          </a:prstGeom>
          <a:noFill/>
          <a:ln>
            <a:noFill/>
          </a:ln>
        </p:spPr>
      </p:pic>
      <p:sp>
        <p:nvSpPr>
          <p:cNvPr id="257" name="Google Shape;257;p17"/>
          <p:cNvSpPr txBox="1"/>
          <p:nvPr/>
        </p:nvSpPr>
        <p:spPr>
          <a:xfrm>
            <a:off x="1490135" y="6294118"/>
            <a:ext cx="2032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2400">
                <a:solidFill>
                  <a:schemeClr val="dk1"/>
                </a:solidFill>
                <a:latin typeface="Calibri"/>
                <a:ea typeface="Calibri"/>
                <a:cs typeface="Calibri"/>
                <a:sym typeface="Calibri"/>
              </a:rPr>
              <a:t>Entity class</a:t>
            </a:r>
            <a:endParaRPr b="1" i="1" sz="2400">
              <a:solidFill>
                <a:schemeClr val="dk1"/>
              </a:solidFill>
              <a:latin typeface="Calibri"/>
              <a:ea typeface="Calibri"/>
              <a:cs typeface="Calibri"/>
              <a:sym typeface="Calibri"/>
            </a:endParaRPr>
          </a:p>
        </p:txBody>
      </p:sp>
      <p:pic>
        <p:nvPicPr>
          <p:cNvPr id="258" name="Google Shape;258;p17"/>
          <p:cNvPicPr preferRelativeResize="0"/>
          <p:nvPr/>
        </p:nvPicPr>
        <p:blipFill rotWithShape="1">
          <a:blip r:embed="rId4">
            <a:alphaModFix/>
          </a:blip>
          <a:srcRect b="0" l="0" r="0" t="0"/>
          <a:stretch/>
        </p:blipFill>
        <p:spPr>
          <a:xfrm>
            <a:off x="5875866" y="4049442"/>
            <a:ext cx="3649548" cy="1879361"/>
          </a:xfrm>
          <a:prstGeom prst="rect">
            <a:avLst/>
          </a:prstGeom>
          <a:noFill/>
          <a:ln>
            <a:noFill/>
          </a:ln>
        </p:spPr>
      </p:pic>
      <p:sp>
        <p:nvSpPr>
          <p:cNvPr id="259" name="Google Shape;259;p17"/>
          <p:cNvSpPr txBox="1"/>
          <p:nvPr/>
        </p:nvSpPr>
        <p:spPr>
          <a:xfrm>
            <a:off x="6413705" y="6099578"/>
            <a:ext cx="328909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2400">
                <a:solidFill>
                  <a:schemeClr val="dk1"/>
                </a:solidFill>
                <a:latin typeface="Calibri"/>
                <a:ea typeface="Calibri"/>
                <a:cs typeface="Calibri"/>
                <a:sym typeface="Calibri"/>
              </a:rPr>
              <a:t>Entity instance</a:t>
            </a:r>
            <a:endParaRPr b="1" i="1"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5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500"/>
                                        <p:tgtEl>
                                          <p:spTgt spid="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animEffect filter="fade" transition="in">
                                      <p:cBhvr>
                                        <p:cTn dur="500"/>
                                        <p:tgtEl>
                                          <p:spTgt spid="2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animEffect filter="fade" transition="in">
                                      <p:cBhvr>
                                        <p:cTn dur="500"/>
                                        <p:tgtEl>
                                          <p:spTgt spid="2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animEffect filter="fade" transition="in">
                                      <p:cBhvr>
                                        <p:cTn dur="500"/>
                                        <p:tgtEl>
                                          <p:spTgt spid="2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5" st="5"/>
                                            </p:txEl>
                                          </p:spTgt>
                                        </p:tgtEl>
                                        <p:attrNameLst>
                                          <p:attrName>style.visibility</p:attrName>
                                        </p:attrNameLst>
                                      </p:cBhvr>
                                      <p:to>
                                        <p:strVal val="visible"/>
                                      </p:to>
                                    </p:set>
                                    <p:animEffect filter="fade" transition="in">
                                      <p:cBhvr>
                                        <p:cTn dur="500"/>
                                        <p:tgtEl>
                                          <p:spTgt spid="2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animEffect filter="fade" transition="in">
                                      <p:cBhvr>
                                        <p:cTn dur="500"/>
                                        <p:tgtEl>
                                          <p:spTgt spid="25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8"/>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
        <p:nvSpPr>
          <p:cNvPr id="265" name="Google Shape;265;p18"/>
          <p:cNvSpPr txBox="1"/>
          <p:nvPr/>
        </p:nvSpPr>
        <p:spPr>
          <a:xfrm>
            <a:off x="406400" y="1389136"/>
            <a:ext cx="11379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400">
                <a:solidFill>
                  <a:schemeClr val="dk1"/>
                </a:solidFill>
                <a:latin typeface="Calibri"/>
                <a:ea typeface="Calibri"/>
                <a:cs typeface="Calibri"/>
                <a:sym typeface="Calibri"/>
              </a:rPr>
              <a:t>Entidades</a:t>
            </a:r>
            <a:endParaRPr/>
          </a:p>
        </p:txBody>
      </p:sp>
      <p:pic>
        <p:nvPicPr>
          <p:cNvPr id="266" name="Google Shape;266;p18"/>
          <p:cNvPicPr preferRelativeResize="0"/>
          <p:nvPr/>
        </p:nvPicPr>
        <p:blipFill rotWithShape="1">
          <a:blip r:embed="rId3">
            <a:alphaModFix/>
          </a:blip>
          <a:srcRect b="0" l="0" r="0" t="0"/>
          <a:stretch/>
        </p:blipFill>
        <p:spPr>
          <a:xfrm>
            <a:off x="965201" y="2255424"/>
            <a:ext cx="1876592" cy="2296357"/>
          </a:xfrm>
          <a:prstGeom prst="rect">
            <a:avLst/>
          </a:prstGeom>
          <a:noFill/>
          <a:ln>
            <a:noFill/>
          </a:ln>
        </p:spPr>
      </p:pic>
      <p:sp>
        <p:nvSpPr>
          <p:cNvPr id="267" name="Google Shape;267;p18"/>
          <p:cNvSpPr txBox="1"/>
          <p:nvPr/>
        </p:nvSpPr>
        <p:spPr>
          <a:xfrm>
            <a:off x="965201" y="4500101"/>
            <a:ext cx="2032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2400">
                <a:solidFill>
                  <a:schemeClr val="dk1"/>
                </a:solidFill>
                <a:latin typeface="Calibri"/>
                <a:ea typeface="Calibri"/>
                <a:cs typeface="Calibri"/>
                <a:sym typeface="Calibri"/>
              </a:rPr>
              <a:t>Entity class</a:t>
            </a:r>
            <a:endParaRPr b="1" i="1" sz="2400">
              <a:solidFill>
                <a:schemeClr val="dk1"/>
              </a:solidFill>
              <a:latin typeface="Calibri"/>
              <a:ea typeface="Calibri"/>
              <a:cs typeface="Calibri"/>
              <a:sym typeface="Calibri"/>
            </a:endParaRPr>
          </a:p>
        </p:txBody>
      </p:sp>
      <p:pic>
        <p:nvPicPr>
          <p:cNvPr id="268" name="Google Shape;268;p18"/>
          <p:cNvPicPr preferRelativeResize="0"/>
          <p:nvPr/>
        </p:nvPicPr>
        <p:blipFill rotWithShape="1">
          <a:blip r:embed="rId4">
            <a:alphaModFix/>
          </a:blip>
          <a:srcRect b="0" l="0" r="0" t="0"/>
          <a:stretch/>
        </p:blipFill>
        <p:spPr>
          <a:xfrm>
            <a:off x="7700639" y="2345574"/>
            <a:ext cx="3649548" cy="1879361"/>
          </a:xfrm>
          <a:prstGeom prst="rect">
            <a:avLst/>
          </a:prstGeom>
          <a:noFill/>
          <a:ln>
            <a:noFill/>
          </a:ln>
        </p:spPr>
      </p:pic>
      <p:sp>
        <p:nvSpPr>
          <p:cNvPr id="269" name="Google Shape;269;p18"/>
          <p:cNvSpPr txBox="1"/>
          <p:nvPr/>
        </p:nvSpPr>
        <p:spPr>
          <a:xfrm>
            <a:off x="8238478" y="4395710"/>
            <a:ext cx="328909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2400">
                <a:solidFill>
                  <a:schemeClr val="dk1"/>
                </a:solidFill>
                <a:latin typeface="Calibri"/>
                <a:ea typeface="Calibri"/>
                <a:cs typeface="Calibri"/>
                <a:sym typeface="Calibri"/>
              </a:rPr>
              <a:t>Entity instance</a:t>
            </a:r>
            <a:endParaRPr b="1" i="1" sz="2400">
              <a:solidFill>
                <a:schemeClr val="dk1"/>
              </a:solidFill>
              <a:latin typeface="Calibri"/>
              <a:ea typeface="Calibri"/>
              <a:cs typeface="Calibri"/>
              <a:sym typeface="Calibri"/>
            </a:endParaRPr>
          </a:p>
        </p:txBody>
      </p:sp>
      <p:sp>
        <p:nvSpPr>
          <p:cNvPr id="270" name="Google Shape;270;p18"/>
          <p:cNvSpPr txBox="1"/>
          <p:nvPr/>
        </p:nvSpPr>
        <p:spPr>
          <a:xfrm>
            <a:off x="173095" y="5222643"/>
            <a:ext cx="38231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Una clase de entidad es una colección de entidades.</a:t>
            </a:r>
            <a:endParaRPr/>
          </a:p>
        </p:txBody>
      </p:sp>
      <p:sp>
        <p:nvSpPr>
          <p:cNvPr id="271" name="Google Shape;271;p18"/>
          <p:cNvSpPr txBox="1"/>
          <p:nvPr/>
        </p:nvSpPr>
        <p:spPr>
          <a:xfrm>
            <a:off x="6661929" y="5177193"/>
            <a:ext cx="535697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Una instancia de entidad de una clase de entidad es la ocurrencia de un particular</a:t>
            </a:r>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entidad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500"/>
                                        <p:tgtEl>
                                          <p:spTgt spid="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9"/>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
        <p:nvSpPr>
          <p:cNvPr id="277" name="Google Shape;277;p19"/>
          <p:cNvSpPr txBox="1"/>
          <p:nvPr/>
        </p:nvSpPr>
        <p:spPr>
          <a:xfrm>
            <a:off x="553155" y="1745342"/>
            <a:ext cx="11085691" cy="3046988"/>
          </a:xfrm>
          <a:prstGeom prst="rect">
            <a:avLst/>
          </a:prstGeom>
          <a:noFill/>
          <a:ln>
            <a:noFill/>
          </a:ln>
        </p:spPr>
        <p:txBody>
          <a:bodyPr anchorCtr="0" anchor="t" bIns="45700" lIns="91425" spcFirstLastPara="1" rIns="91425" wrap="square" tIns="45700">
            <a:spAutoFit/>
          </a:bodyPr>
          <a:lstStyle/>
          <a:p>
            <a:pPr indent="-380990" lvl="0" marL="380990" marR="0" rtl="0" algn="l">
              <a:spcBef>
                <a:spcPts val="0"/>
              </a:spcBef>
              <a:spcAft>
                <a:spcPts val="0"/>
              </a:spcAft>
              <a:buClr>
                <a:schemeClr val="dk1"/>
              </a:buClr>
              <a:buSzPts val="2400"/>
              <a:buFont typeface="Calibri"/>
              <a:buChar char="-"/>
            </a:pPr>
            <a:r>
              <a:rPr b="1" lang="es-CO" sz="2400">
                <a:solidFill>
                  <a:schemeClr val="dk1"/>
                </a:solidFill>
                <a:latin typeface="Calibri"/>
                <a:ea typeface="Calibri"/>
                <a:cs typeface="Calibri"/>
                <a:sym typeface="Calibri"/>
              </a:rPr>
              <a:t>Entidad fuerte:</a:t>
            </a:r>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Es una entidad que representa algo que puede existir por sí solo.</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1" marL="457200" marR="0" rtl="0" algn="l">
              <a:spcBef>
                <a:spcPts val="0"/>
              </a:spcBef>
              <a:spcAft>
                <a:spcPts val="0"/>
              </a:spcAft>
              <a:buNone/>
            </a:pPr>
            <a:r>
              <a:rPr b="0" i="0" lang="es-CO" sz="2400" u="none" cap="none" strike="noStrike">
                <a:solidFill>
                  <a:schemeClr val="dk1"/>
                </a:solidFill>
                <a:latin typeface="Calibri"/>
                <a:ea typeface="Calibri"/>
                <a:cs typeface="Calibri"/>
                <a:sym typeface="Calibri"/>
              </a:rPr>
              <a:t>Por ejemplo, PERSONA es una entidad fuerte</a:t>
            </a:r>
            <a:endParaRPr/>
          </a:p>
          <a:p>
            <a:pPr indent="0" lvl="1" marL="457200" marR="0" rtl="0" algn="l">
              <a:spcBef>
                <a:spcPts val="0"/>
              </a:spcBef>
              <a:spcAft>
                <a:spcPts val="0"/>
              </a:spcAft>
              <a:buNone/>
            </a:pPr>
            <a:r>
              <a:rPr b="0" i="0" lang="es-CO" sz="2400" u="none" cap="none" strike="noStrike">
                <a:solidFill>
                  <a:schemeClr val="dk1"/>
                </a:solidFill>
                <a:latin typeface="Calibri"/>
                <a:ea typeface="Calibri"/>
                <a:cs typeface="Calibri"/>
                <a:sym typeface="Calibri"/>
              </a:rPr>
              <a:t>Las personas existen como individuos por derecho propio.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s-CO" sz="2400">
                <a:solidFill>
                  <a:schemeClr val="dk1"/>
                </a:solidFill>
                <a:latin typeface="Calibri"/>
                <a:ea typeface="Calibri"/>
                <a:cs typeface="Calibri"/>
                <a:sym typeface="Calibri"/>
              </a:rPr>
              <a:t>- Entidad débil:</a:t>
            </a:r>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Cualquier entidad cuya la existencia depende de la presencia de otra entidad.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Effect filter="fade" transition="in">
                                      <p:cBhvr>
                                        <p:cTn dur="500"/>
                                        <p:tgtEl>
                                          <p:spTgt spid="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Effect filter="fade" transition="in">
                                      <p:cBhvr>
                                        <p:cTn dur="500"/>
                                        <p:tgtEl>
                                          <p:spTgt spid="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animEffect filter="fade" transition="in">
                                      <p:cBhvr>
                                        <p:cTn dur="500"/>
                                        <p:tgtEl>
                                          <p:spTgt spid="2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3" st="3"/>
                                            </p:txEl>
                                          </p:spTgt>
                                        </p:tgtEl>
                                        <p:attrNameLst>
                                          <p:attrName>style.visibility</p:attrName>
                                        </p:attrNameLst>
                                      </p:cBhvr>
                                      <p:to>
                                        <p:strVal val="visible"/>
                                      </p:to>
                                    </p:set>
                                    <p:animEffect filter="fade" transition="in">
                                      <p:cBhvr>
                                        <p:cTn dur="500"/>
                                        <p:tgtEl>
                                          <p:spTgt spid="2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4" st="4"/>
                                            </p:txEl>
                                          </p:spTgt>
                                        </p:tgtEl>
                                        <p:attrNameLst>
                                          <p:attrName>style.visibility</p:attrName>
                                        </p:attrNameLst>
                                      </p:cBhvr>
                                      <p:to>
                                        <p:strVal val="visible"/>
                                      </p:to>
                                    </p:set>
                                    <p:animEffect filter="fade" transition="in">
                                      <p:cBhvr>
                                        <p:cTn dur="500"/>
                                        <p:tgtEl>
                                          <p:spTgt spid="2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5" st="5"/>
                                            </p:txEl>
                                          </p:spTgt>
                                        </p:tgtEl>
                                        <p:attrNameLst>
                                          <p:attrName>style.visibility</p:attrName>
                                        </p:attrNameLst>
                                      </p:cBhvr>
                                      <p:to>
                                        <p:strVal val="visible"/>
                                      </p:to>
                                    </p:set>
                                    <p:animEffect filter="fade" transition="in">
                                      <p:cBhvr>
                                        <p:cTn dur="500"/>
                                        <p:tgtEl>
                                          <p:spTgt spid="2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6" st="6"/>
                                            </p:txEl>
                                          </p:spTgt>
                                        </p:tgtEl>
                                        <p:attrNameLst>
                                          <p:attrName>style.visibility</p:attrName>
                                        </p:attrNameLst>
                                      </p:cBhvr>
                                      <p:to>
                                        <p:strVal val="visible"/>
                                      </p:to>
                                    </p:set>
                                    <p:animEffect filter="fade" transition="in">
                                      <p:cBhvr>
                                        <p:cTn dur="500"/>
                                        <p:tgtEl>
                                          <p:spTgt spid="2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7" st="7"/>
                                            </p:txEl>
                                          </p:spTgt>
                                        </p:tgtEl>
                                        <p:attrNameLst>
                                          <p:attrName>style.visibility</p:attrName>
                                        </p:attrNameLst>
                                      </p:cBhvr>
                                      <p:to>
                                        <p:strVal val="visible"/>
                                      </p:to>
                                    </p:set>
                                    <p:animEffect filter="fade" transition="in">
                                      <p:cBhvr>
                                        <p:cTn dur="500"/>
                                        <p:tgtEl>
                                          <p:spTgt spid="27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CO" sz="3733" u="none" cap="none" strike="noStrike">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
        <p:nvSpPr>
          <p:cNvPr id="104" name="Google Shape;104;p2"/>
          <p:cNvSpPr txBox="1"/>
          <p:nvPr/>
        </p:nvSpPr>
        <p:spPr>
          <a:xfrm>
            <a:off x="406400" y="2756315"/>
            <a:ext cx="1137920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El modelo entidad-relación (E-R) fue publicado por primera vez por </a:t>
            </a:r>
            <a:r>
              <a:rPr lang="es-CO" sz="2400">
                <a:solidFill>
                  <a:schemeClr val="dk1"/>
                </a:solidFill>
                <a:highlight>
                  <a:srgbClr val="FFFF00"/>
                </a:highlight>
                <a:latin typeface="Calibri"/>
                <a:ea typeface="Calibri"/>
                <a:cs typeface="Calibri"/>
                <a:sym typeface="Calibri"/>
              </a:rPr>
              <a:t>Peter Chen</a:t>
            </a:r>
            <a:r>
              <a:rPr lang="es-CO" sz="2400">
                <a:solidFill>
                  <a:schemeClr val="dk1"/>
                </a:solidFill>
                <a:latin typeface="Calibri"/>
                <a:ea typeface="Calibri"/>
                <a:cs typeface="Calibri"/>
                <a:sym typeface="Calibri"/>
              </a:rPr>
              <a:t> en 1976.</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1. Chen expuso los </a:t>
            </a:r>
            <a:r>
              <a:rPr lang="es-CO" sz="2400" u="sng">
                <a:solidFill>
                  <a:schemeClr val="dk1"/>
                </a:solidFill>
                <a:latin typeface="Calibri"/>
                <a:ea typeface="Calibri"/>
                <a:cs typeface="Calibri"/>
                <a:sym typeface="Calibri"/>
              </a:rPr>
              <a:t>elementos básicos del modelo.</a:t>
            </a:r>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2. Los subtipos se agregaron al modelo E-R para crear el modelo E-R extendido</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Hoy es el modelo E-R extendido el modelo que la mayoría de la gente quiere decir cuando usa el término modelo E-R.</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5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5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5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500"/>
                                        <p:tgtEl>
                                          <p:spTgt spid="1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animEffect filter="fade" transition="in">
                                      <p:cBhvr>
                                        <p:cTn dur="500"/>
                                        <p:tgtEl>
                                          <p:spTgt spid="1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5" st="5"/>
                                            </p:txEl>
                                          </p:spTgt>
                                        </p:tgtEl>
                                        <p:attrNameLst>
                                          <p:attrName>style.visibility</p:attrName>
                                        </p:attrNameLst>
                                      </p:cBhvr>
                                      <p:to>
                                        <p:strVal val="visible"/>
                                      </p:to>
                                    </p:set>
                                    <p:animEffect filter="fade" transition="in">
                                      <p:cBhvr>
                                        <p:cTn dur="500"/>
                                        <p:tgtEl>
                                          <p:spTgt spid="10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
        <p:nvSpPr>
          <p:cNvPr id="283" name="Google Shape;283;p20"/>
          <p:cNvSpPr txBox="1"/>
          <p:nvPr/>
        </p:nvSpPr>
        <p:spPr>
          <a:xfrm>
            <a:off x="406400" y="1389136"/>
            <a:ext cx="11379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400">
                <a:solidFill>
                  <a:schemeClr val="dk1"/>
                </a:solidFill>
                <a:latin typeface="Calibri"/>
                <a:ea typeface="Calibri"/>
                <a:cs typeface="Calibri"/>
                <a:sym typeface="Calibri"/>
              </a:rPr>
              <a:t>Atributos</a:t>
            </a:r>
            <a:endParaRPr b="1" sz="2400">
              <a:solidFill>
                <a:schemeClr val="dk1"/>
              </a:solidFill>
              <a:latin typeface="Calibri"/>
              <a:ea typeface="Calibri"/>
              <a:cs typeface="Calibri"/>
              <a:sym typeface="Calibri"/>
            </a:endParaRPr>
          </a:p>
        </p:txBody>
      </p:sp>
      <p:sp>
        <p:nvSpPr>
          <p:cNvPr id="284" name="Google Shape;284;p20"/>
          <p:cNvSpPr txBox="1"/>
          <p:nvPr/>
        </p:nvSpPr>
        <p:spPr>
          <a:xfrm>
            <a:off x="571499" y="1808831"/>
            <a:ext cx="1018116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 Las entidades tienen atributos que describen sus características. </a:t>
            </a:r>
            <a:endParaRPr sz="2400">
              <a:solidFill>
                <a:schemeClr val="dk1"/>
              </a:solidFill>
              <a:latin typeface="Calibri"/>
              <a:ea typeface="Calibri"/>
              <a:cs typeface="Calibri"/>
              <a:sym typeface="Calibri"/>
            </a:endParaRPr>
          </a:p>
        </p:txBody>
      </p:sp>
      <p:sp>
        <p:nvSpPr>
          <p:cNvPr id="285" name="Google Shape;285;p20"/>
          <p:cNvSpPr txBox="1"/>
          <p:nvPr/>
        </p:nvSpPr>
        <p:spPr>
          <a:xfrm>
            <a:off x="1079499" y="2309367"/>
            <a:ext cx="818303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Ejemplos de atributos:</a:t>
            </a:r>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EmployeeNumber, EmployeeName, Phone, Email. </a:t>
            </a:r>
            <a:endParaRPr sz="2400">
              <a:solidFill>
                <a:schemeClr val="dk1"/>
              </a:solidFill>
              <a:latin typeface="Calibri"/>
              <a:ea typeface="Calibri"/>
              <a:cs typeface="Calibri"/>
              <a:sym typeface="Calibri"/>
            </a:endParaRPr>
          </a:p>
        </p:txBody>
      </p:sp>
      <p:sp>
        <p:nvSpPr>
          <p:cNvPr id="286" name="Google Shape;286;p20"/>
          <p:cNvSpPr txBox="1"/>
          <p:nvPr/>
        </p:nvSpPr>
        <p:spPr>
          <a:xfrm>
            <a:off x="571499" y="3365162"/>
            <a:ext cx="96393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 Dos formas diferentes de mostrar los atributos de una entidad:</a:t>
            </a:r>
            <a:endParaRPr/>
          </a:p>
        </p:txBody>
      </p:sp>
      <p:pic>
        <p:nvPicPr>
          <p:cNvPr id="287" name="Google Shape;287;p20"/>
          <p:cNvPicPr preferRelativeResize="0"/>
          <p:nvPr/>
        </p:nvPicPr>
        <p:blipFill rotWithShape="1">
          <a:blip r:embed="rId3">
            <a:alphaModFix/>
          </a:blip>
          <a:srcRect b="0" l="0" r="0" t="0"/>
          <a:stretch/>
        </p:blipFill>
        <p:spPr>
          <a:xfrm>
            <a:off x="571499" y="3902683"/>
            <a:ext cx="4288368" cy="2502189"/>
          </a:xfrm>
          <a:prstGeom prst="rect">
            <a:avLst/>
          </a:prstGeom>
          <a:noFill/>
          <a:ln>
            <a:noFill/>
          </a:ln>
        </p:spPr>
      </p:pic>
      <p:pic>
        <p:nvPicPr>
          <p:cNvPr id="288" name="Google Shape;288;p20"/>
          <p:cNvPicPr preferRelativeResize="0"/>
          <p:nvPr/>
        </p:nvPicPr>
        <p:blipFill rotWithShape="1">
          <a:blip r:embed="rId4">
            <a:alphaModFix/>
          </a:blip>
          <a:srcRect b="0" l="0" r="0" t="0"/>
          <a:stretch/>
        </p:blipFill>
        <p:spPr>
          <a:xfrm>
            <a:off x="7454517" y="3794479"/>
            <a:ext cx="2756284" cy="2781688"/>
          </a:xfrm>
          <a:prstGeom prst="rect">
            <a:avLst/>
          </a:prstGeom>
          <a:noFill/>
          <a:ln>
            <a:noFill/>
          </a:ln>
        </p:spPr>
      </p:pic>
      <p:sp>
        <p:nvSpPr>
          <p:cNvPr id="289" name="Google Shape;289;p20"/>
          <p:cNvSpPr txBox="1"/>
          <p:nvPr/>
        </p:nvSpPr>
        <p:spPr>
          <a:xfrm>
            <a:off x="1256723" y="6296449"/>
            <a:ext cx="27562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2400">
                <a:solidFill>
                  <a:schemeClr val="dk1"/>
                </a:solidFill>
                <a:latin typeface="Calibri"/>
                <a:ea typeface="Calibri"/>
                <a:cs typeface="Calibri"/>
                <a:sym typeface="Calibri"/>
              </a:rPr>
              <a:t>Atributos en elipses </a:t>
            </a:r>
            <a:endParaRPr b="1" i="1" sz="2400">
              <a:solidFill>
                <a:schemeClr val="dk1"/>
              </a:solidFill>
              <a:latin typeface="Calibri"/>
              <a:ea typeface="Calibri"/>
              <a:cs typeface="Calibri"/>
              <a:sym typeface="Calibri"/>
            </a:endParaRPr>
          </a:p>
        </p:txBody>
      </p:sp>
      <p:sp>
        <p:nvSpPr>
          <p:cNvPr id="290" name="Google Shape;290;p20"/>
          <p:cNvSpPr txBox="1"/>
          <p:nvPr/>
        </p:nvSpPr>
        <p:spPr>
          <a:xfrm>
            <a:off x="7454515" y="6329946"/>
            <a:ext cx="38230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2400">
                <a:solidFill>
                  <a:schemeClr val="dk1"/>
                </a:solidFill>
                <a:latin typeface="Calibri"/>
                <a:ea typeface="Calibri"/>
                <a:cs typeface="Calibri"/>
                <a:sym typeface="Calibri"/>
              </a:rPr>
              <a:t>Atributos en rectángulo  </a:t>
            </a:r>
            <a:endParaRPr b="1" i="1"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500"/>
                                        <p:tgtEl>
                                          <p:spTgt spid="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animEffect filter="fade" transition="in">
                                      <p:cBhvr>
                                        <p:cTn dur="500"/>
                                        <p:tgtEl>
                                          <p:spTgt spid="29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1"/>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
        <p:nvSpPr>
          <p:cNvPr id="296" name="Google Shape;296;p21"/>
          <p:cNvSpPr txBox="1"/>
          <p:nvPr/>
        </p:nvSpPr>
        <p:spPr>
          <a:xfrm>
            <a:off x="406400" y="1389135"/>
            <a:ext cx="113792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400">
                <a:solidFill>
                  <a:schemeClr val="dk1"/>
                </a:solidFill>
                <a:latin typeface="Calibri"/>
                <a:ea typeface="Calibri"/>
                <a:cs typeface="Calibri"/>
                <a:sym typeface="Calibri"/>
              </a:rPr>
              <a:t>Atributos</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p:txBody>
      </p:sp>
      <p:pic>
        <p:nvPicPr>
          <p:cNvPr id="297" name="Google Shape;297;p21"/>
          <p:cNvPicPr preferRelativeResize="0"/>
          <p:nvPr/>
        </p:nvPicPr>
        <p:blipFill rotWithShape="1">
          <a:blip r:embed="rId3">
            <a:alphaModFix/>
          </a:blip>
          <a:srcRect b="0" l="0" r="0" t="0"/>
          <a:stretch/>
        </p:blipFill>
        <p:spPr>
          <a:xfrm>
            <a:off x="571499" y="2146360"/>
            <a:ext cx="4288368" cy="2502189"/>
          </a:xfrm>
          <a:prstGeom prst="rect">
            <a:avLst/>
          </a:prstGeom>
          <a:noFill/>
          <a:ln>
            <a:noFill/>
          </a:ln>
        </p:spPr>
      </p:pic>
      <p:pic>
        <p:nvPicPr>
          <p:cNvPr id="298" name="Google Shape;298;p21"/>
          <p:cNvPicPr preferRelativeResize="0"/>
          <p:nvPr/>
        </p:nvPicPr>
        <p:blipFill rotWithShape="1">
          <a:blip r:embed="rId4">
            <a:alphaModFix/>
          </a:blip>
          <a:srcRect b="0" l="0" r="0" t="0"/>
          <a:stretch/>
        </p:blipFill>
        <p:spPr>
          <a:xfrm>
            <a:off x="7454517" y="2038156"/>
            <a:ext cx="2756284" cy="2781688"/>
          </a:xfrm>
          <a:prstGeom prst="rect">
            <a:avLst/>
          </a:prstGeom>
          <a:noFill/>
          <a:ln>
            <a:noFill/>
          </a:ln>
        </p:spPr>
      </p:pic>
      <p:sp>
        <p:nvSpPr>
          <p:cNvPr id="299" name="Google Shape;299;p21"/>
          <p:cNvSpPr txBox="1"/>
          <p:nvPr/>
        </p:nvSpPr>
        <p:spPr>
          <a:xfrm>
            <a:off x="1256723" y="4540126"/>
            <a:ext cx="27562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2400">
                <a:solidFill>
                  <a:schemeClr val="dk1"/>
                </a:solidFill>
                <a:latin typeface="Calibri"/>
                <a:ea typeface="Calibri"/>
                <a:cs typeface="Calibri"/>
                <a:sym typeface="Calibri"/>
              </a:rPr>
              <a:t>Atributos en elipses </a:t>
            </a:r>
            <a:endParaRPr b="1" i="1" sz="2400">
              <a:solidFill>
                <a:schemeClr val="dk1"/>
              </a:solidFill>
              <a:latin typeface="Calibri"/>
              <a:ea typeface="Calibri"/>
              <a:cs typeface="Calibri"/>
              <a:sym typeface="Calibri"/>
            </a:endParaRPr>
          </a:p>
        </p:txBody>
      </p:sp>
      <p:sp>
        <p:nvSpPr>
          <p:cNvPr id="300" name="Google Shape;300;p21"/>
          <p:cNvSpPr txBox="1"/>
          <p:nvPr/>
        </p:nvSpPr>
        <p:spPr>
          <a:xfrm>
            <a:off x="7454515" y="4573623"/>
            <a:ext cx="38230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2400">
                <a:solidFill>
                  <a:schemeClr val="dk1"/>
                </a:solidFill>
                <a:latin typeface="Calibri"/>
                <a:ea typeface="Calibri"/>
                <a:cs typeface="Calibri"/>
                <a:sym typeface="Calibri"/>
              </a:rPr>
              <a:t>Atributos en rectángulo  </a:t>
            </a:r>
            <a:endParaRPr b="1" i="1" sz="2400">
              <a:solidFill>
                <a:schemeClr val="dk1"/>
              </a:solidFill>
              <a:latin typeface="Calibri"/>
              <a:ea typeface="Calibri"/>
              <a:cs typeface="Calibri"/>
              <a:sym typeface="Calibri"/>
            </a:endParaRPr>
          </a:p>
        </p:txBody>
      </p:sp>
      <p:sp>
        <p:nvSpPr>
          <p:cNvPr id="301" name="Google Shape;301;p21"/>
          <p:cNvSpPr txBox="1"/>
          <p:nvPr/>
        </p:nvSpPr>
        <p:spPr>
          <a:xfrm>
            <a:off x="406400" y="5032569"/>
            <a:ext cx="6155267" cy="177189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CO" sz="1867">
                <a:solidFill>
                  <a:schemeClr val="dk1"/>
                </a:solidFill>
                <a:latin typeface="Calibri"/>
                <a:ea typeface="Calibri"/>
                <a:cs typeface="Calibri"/>
                <a:sym typeface="Calibri"/>
              </a:rPr>
              <a:t>- Campos en elipses que están conectados a la entidad</a:t>
            </a:r>
            <a:endParaRPr/>
          </a:p>
          <a:p>
            <a:pPr indent="0" lvl="0" marL="0" marR="0" rtl="0" algn="l">
              <a:lnSpc>
                <a:spcPct val="150000"/>
              </a:lnSpc>
              <a:spcBef>
                <a:spcPts val="0"/>
              </a:spcBef>
              <a:spcAft>
                <a:spcPts val="0"/>
              </a:spcAft>
              <a:buNone/>
            </a:pPr>
            <a:r>
              <a:rPr lang="es-CO" sz="1867">
                <a:solidFill>
                  <a:schemeClr val="dk1"/>
                </a:solidFill>
                <a:latin typeface="Calibri"/>
                <a:ea typeface="Calibri"/>
                <a:cs typeface="Calibri"/>
                <a:sym typeface="Calibri"/>
              </a:rPr>
              <a:t>- Estilo se utilizó en el original Modelo E-R</a:t>
            </a:r>
            <a:endParaRPr/>
          </a:p>
          <a:p>
            <a:pPr indent="0" lvl="0" marL="0" marR="0" rtl="0" algn="l">
              <a:lnSpc>
                <a:spcPct val="150000"/>
              </a:lnSpc>
              <a:spcBef>
                <a:spcPts val="0"/>
              </a:spcBef>
              <a:spcAft>
                <a:spcPts val="0"/>
              </a:spcAft>
              <a:buNone/>
            </a:pPr>
            <a:r>
              <a:rPr lang="es-CO" sz="1867">
                <a:solidFill>
                  <a:schemeClr val="dk1"/>
                </a:solidFill>
                <a:latin typeface="Calibri"/>
                <a:ea typeface="Calibri"/>
                <a:cs typeface="Calibri"/>
                <a:sym typeface="Calibri"/>
              </a:rPr>
              <a:t>- Antes de la llegada de los productos de software de modelado de datos.</a:t>
            </a:r>
            <a:endParaRPr/>
          </a:p>
        </p:txBody>
      </p:sp>
      <p:sp>
        <p:nvSpPr>
          <p:cNvPr id="302" name="Google Shape;302;p21"/>
          <p:cNvSpPr txBox="1"/>
          <p:nvPr/>
        </p:nvSpPr>
        <p:spPr>
          <a:xfrm>
            <a:off x="6561667" y="5203863"/>
            <a:ext cx="5223933"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67">
                <a:solidFill>
                  <a:schemeClr val="dk1"/>
                </a:solidFill>
                <a:latin typeface="Calibri"/>
                <a:ea typeface="Calibri"/>
                <a:cs typeface="Calibri"/>
                <a:sym typeface="Calibri"/>
              </a:rPr>
              <a:t>- Estilo rectángulo que se usa comúnmente en los productos de software de modelado de datos en la actualidad.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animEffect filter="fade" transition="in">
                                      <p:cBhvr>
                                        <p:cTn dur="500"/>
                                        <p:tgtEl>
                                          <p:spTgt spid="2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animEffect filter="fade" transition="in">
                                      <p:cBhvr>
                                        <p:cTn dur="500"/>
                                        <p:tgtEl>
                                          <p:spTgt spid="2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animEffect filter="fade" transition="in">
                                      <p:cBhvr>
                                        <p:cTn dur="500"/>
                                        <p:tgtEl>
                                          <p:spTgt spid="3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500"/>
                                        <p:tgtEl>
                                          <p:spTgt spid="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500"/>
                                        <p:tgtEl>
                                          <p:spTgt spid="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500"/>
                                        <p:tgtEl>
                                          <p:spTgt spid="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2"/>
          <p:cNvPicPr preferRelativeResize="0"/>
          <p:nvPr/>
        </p:nvPicPr>
        <p:blipFill rotWithShape="1">
          <a:blip r:embed="rId3">
            <a:alphaModFix/>
          </a:blip>
          <a:srcRect b="0" l="0" r="0" t="0"/>
          <a:stretch/>
        </p:blipFill>
        <p:spPr>
          <a:xfrm>
            <a:off x="2122311" y="1702901"/>
            <a:ext cx="2984916" cy="4445620"/>
          </a:xfrm>
          <a:prstGeom prst="rect">
            <a:avLst/>
          </a:prstGeom>
          <a:noFill/>
          <a:ln>
            <a:noFill/>
          </a:ln>
        </p:spPr>
      </p:pic>
      <p:sp>
        <p:nvSpPr>
          <p:cNvPr id="308" name="Google Shape;308;p22"/>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Ejemplos</a:t>
            </a:r>
            <a:endParaRPr b="1" i="1" sz="3733">
              <a:solidFill>
                <a:schemeClr val="lt1"/>
              </a:solidFill>
              <a:latin typeface="Calibri"/>
              <a:ea typeface="Calibri"/>
              <a:cs typeface="Calibri"/>
              <a:sym typeface="Calibri"/>
            </a:endParaRPr>
          </a:p>
        </p:txBody>
      </p:sp>
      <p:pic>
        <p:nvPicPr>
          <p:cNvPr id="309" name="Google Shape;309;p22"/>
          <p:cNvPicPr preferRelativeResize="0"/>
          <p:nvPr/>
        </p:nvPicPr>
        <p:blipFill rotWithShape="1">
          <a:blip r:embed="rId4">
            <a:alphaModFix/>
          </a:blip>
          <a:srcRect b="0" l="0" r="0" t="0"/>
          <a:stretch/>
        </p:blipFill>
        <p:spPr>
          <a:xfrm>
            <a:off x="7249366" y="1715601"/>
            <a:ext cx="3111935" cy="44202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3"/>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
        <p:nvSpPr>
          <p:cNvPr id="315" name="Google Shape;315;p23"/>
          <p:cNvSpPr txBox="1"/>
          <p:nvPr/>
        </p:nvSpPr>
        <p:spPr>
          <a:xfrm>
            <a:off x="406400" y="1389136"/>
            <a:ext cx="11379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400">
                <a:solidFill>
                  <a:schemeClr val="dk1"/>
                </a:solidFill>
                <a:latin typeface="Calibri"/>
                <a:ea typeface="Calibri"/>
                <a:cs typeface="Calibri"/>
                <a:sym typeface="Calibri"/>
              </a:rPr>
              <a:t>Identificadores</a:t>
            </a:r>
            <a:endParaRPr/>
          </a:p>
        </p:txBody>
      </p:sp>
      <p:pic>
        <p:nvPicPr>
          <p:cNvPr id="316" name="Google Shape;316;p23"/>
          <p:cNvPicPr preferRelativeResize="0"/>
          <p:nvPr/>
        </p:nvPicPr>
        <p:blipFill rotWithShape="1">
          <a:blip r:embed="rId3">
            <a:alphaModFix/>
          </a:blip>
          <a:srcRect b="0" l="0" r="0" t="0"/>
          <a:stretch/>
        </p:blipFill>
        <p:spPr>
          <a:xfrm>
            <a:off x="562650" y="2450060"/>
            <a:ext cx="2756284" cy="2781688"/>
          </a:xfrm>
          <a:prstGeom prst="rect">
            <a:avLst/>
          </a:prstGeom>
          <a:noFill/>
          <a:ln>
            <a:noFill/>
          </a:ln>
        </p:spPr>
      </p:pic>
      <p:sp>
        <p:nvSpPr>
          <p:cNvPr id="317" name="Google Shape;317;p23"/>
          <p:cNvSpPr txBox="1"/>
          <p:nvPr/>
        </p:nvSpPr>
        <p:spPr>
          <a:xfrm>
            <a:off x="562648" y="4985527"/>
            <a:ext cx="38230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2400">
                <a:solidFill>
                  <a:schemeClr val="dk1"/>
                </a:solidFill>
                <a:latin typeface="Calibri"/>
                <a:ea typeface="Calibri"/>
                <a:cs typeface="Calibri"/>
                <a:sym typeface="Calibri"/>
              </a:rPr>
              <a:t>Atributos en rectángulo  </a:t>
            </a:r>
            <a:endParaRPr b="1" i="1" sz="2400">
              <a:solidFill>
                <a:schemeClr val="dk1"/>
              </a:solidFill>
              <a:latin typeface="Calibri"/>
              <a:ea typeface="Calibri"/>
              <a:cs typeface="Calibri"/>
              <a:sym typeface="Calibri"/>
            </a:endParaRPr>
          </a:p>
        </p:txBody>
      </p:sp>
      <p:sp>
        <p:nvSpPr>
          <p:cNvPr id="318" name="Google Shape;318;p23"/>
          <p:cNvSpPr txBox="1"/>
          <p:nvPr/>
        </p:nvSpPr>
        <p:spPr>
          <a:xfrm>
            <a:off x="4496185" y="1881578"/>
            <a:ext cx="7133167" cy="41549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2400">
                <a:solidFill>
                  <a:schemeClr val="dk1"/>
                </a:solidFill>
                <a:latin typeface="Calibri"/>
                <a:ea typeface="Calibri"/>
                <a:cs typeface="Calibri"/>
                <a:sym typeface="Calibri"/>
              </a:rPr>
              <a:t>- Las instancias de entidad tienen identificadores.</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CO" sz="2400">
                <a:solidFill>
                  <a:schemeClr val="dk1"/>
                </a:solidFill>
                <a:latin typeface="Calibri"/>
                <a:ea typeface="Calibri"/>
                <a:cs typeface="Calibri"/>
                <a:sym typeface="Calibri"/>
              </a:rPr>
              <a:t>- Son atributos que nombran o identifican instancias de entidad.</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CO" sz="2400">
                <a:solidFill>
                  <a:schemeClr val="dk1"/>
                </a:solidFill>
                <a:latin typeface="Calibri"/>
                <a:ea typeface="Calibri"/>
                <a:cs typeface="Calibri"/>
                <a:sym typeface="Calibri"/>
              </a:rPr>
              <a:t>- Ejemplo, las instancias de EMPLOYEE se pueden identificar por EmployeeNumber</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CO" sz="2400">
                <a:solidFill>
                  <a:schemeClr val="dk1"/>
                </a:solidFill>
                <a:latin typeface="Calibri"/>
                <a:ea typeface="Calibri"/>
                <a:cs typeface="Calibri"/>
                <a:sym typeface="Calibri"/>
              </a:rPr>
              <a:t>No es probable que las instancias de EMPLEADO se identifiquen por atributos como Salario.</a:t>
            </a:r>
            <a:endParaRPr/>
          </a:p>
          <a:p>
            <a:pPr indent="0" lvl="0" marL="0" marR="0" rtl="0" algn="just">
              <a:spcBef>
                <a:spcPts val="0"/>
              </a:spcBef>
              <a:spcAft>
                <a:spcPts val="0"/>
              </a:spcAft>
              <a:buNone/>
            </a:pPr>
            <a:r>
              <a:rPr lang="es-CO" sz="2400">
                <a:solidFill>
                  <a:schemeClr val="dk1"/>
                </a:solidFill>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animEffect filter="fade" transition="in">
                                      <p:cBhvr>
                                        <p:cTn dur="500"/>
                                        <p:tgtEl>
                                          <p:spTgt spid="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5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5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5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500"/>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500"/>
                                        <p:tgtEl>
                                          <p:spTgt spid="3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4" st="4"/>
                                            </p:txEl>
                                          </p:spTgt>
                                        </p:tgtEl>
                                        <p:attrNameLst>
                                          <p:attrName>style.visibility</p:attrName>
                                        </p:attrNameLst>
                                      </p:cBhvr>
                                      <p:to>
                                        <p:strVal val="visible"/>
                                      </p:to>
                                    </p:set>
                                    <p:animEffect filter="fade" transition="in">
                                      <p:cBhvr>
                                        <p:cTn dur="500"/>
                                        <p:tgtEl>
                                          <p:spTgt spid="3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5" st="5"/>
                                            </p:txEl>
                                          </p:spTgt>
                                        </p:tgtEl>
                                        <p:attrNameLst>
                                          <p:attrName>style.visibility</p:attrName>
                                        </p:attrNameLst>
                                      </p:cBhvr>
                                      <p:to>
                                        <p:strVal val="visible"/>
                                      </p:to>
                                    </p:set>
                                    <p:animEffect filter="fade" transition="in">
                                      <p:cBhvr>
                                        <p:cTn dur="500"/>
                                        <p:tgtEl>
                                          <p:spTgt spid="3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6" st="6"/>
                                            </p:txEl>
                                          </p:spTgt>
                                        </p:tgtEl>
                                        <p:attrNameLst>
                                          <p:attrName>style.visibility</p:attrName>
                                        </p:attrNameLst>
                                      </p:cBhvr>
                                      <p:to>
                                        <p:strVal val="visible"/>
                                      </p:to>
                                    </p:set>
                                    <p:animEffect filter="fade" transition="in">
                                      <p:cBhvr>
                                        <p:cTn dur="500"/>
                                        <p:tgtEl>
                                          <p:spTgt spid="3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7" st="7"/>
                                            </p:txEl>
                                          </p:spTgt>
                                        </p:tgtEl>
                                        <p:attrNameLst>
                                          <p:attrName>style.visibility</p:attrName>
                                        </p:attrNameLst>
                                      </p:cBhvr>
                                      <p:to>
                                        <p:strVal val="visible"/>
                                      </p:to>
                                    </p:set>
                                    <p:animEffect filter="fade" transition="in">
                                      <p:cBhvr>
                                        <p:cTn dur="500"/>
                                        <p:tgtEl>
                                          <p:spTgt spid="31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4"/>
          <p:cNvSpPr txBox="1"/>
          <p:nvPr/>
        </p:nvSpPr>
        <p:spPr>
          <a:xfrm>
            <a:off x="406400" y="1389136"/>
            <a:ext cx="11379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2400">
                <a:solidFill>
                  <a:schemeClr val="dk1"/>
                </a:solidFill>
                <a:latin typeface="Calibri"/>
                <a:ea typeface="Calibri"/>
                <a:cs typeface="Calibri"/>
                <a:sym typeface="Calibri"/>
              </a:rPr>
              <a:t>Relaciones</a:t>
            </a:r>
            <a:endParaRPr b="1" sz="2400">
              <a:solidFill>
                <a:schemeClr val="dk1"/>
              </a:solidFill>
              <a:latin typeface="Calibri"/>
              <a:ea typeface="Calibri"/>
              <a:cs typeface="Calibri"/>
              <a:sym typeface="Calibri"/>
            </a:endParaRPr>
          </a:p>
        </p:txBody>
      </p:sp>
      <p:sp>
        <p:nvSpPr>
          <p:cNvPr id="324" name="Google Shape;324;p24"/>
          <p:cNvSpPr txBox="1"/>
          <p:nvPr/>
        </p:nvSpPr>
        <p:spPr>
          <a:xfrm>
            <a:off x="519290" y="2255424"/>
            <a:ext cx="1063413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 Las entidades se pueden asociar entre sí en las relaciones.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 Las relaciones reciben nombres que describen la naturaleza de la relación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325" name="Google Shape;325;p24"/>
          <p:cNvPicPr preferRelativeResize="0"/>
          <p:nvPr/>
        </p:nvPicPr>
        <p:blipFill rotWithShape="1">
          <a:blip r:embed="rId3">
            <a:alphaModFix/>
          </a:blip>
          <a:srcRect b="0" l="0" r="0" t="0"/>
          <a:stretch/>
        </p:blipFill>
        <p:spPr>
          <a:xfrm>
            <a:off x="846712" y="4426562"/>
            <a:ext cx="9437417" cy="1346388"/>
          </a:xfrm>
          <a:prstGeom prst="rect">
            <a:avLst/>
          </a:prstGeom>
          <a:noFill/>
          <a:ln>
            <a:noFill/>
          </a:ln>
        </p:spPr>
      </p:pic>
      <p:sp>
        <p:nvSpPr>
          <p:cNvPr id="326" name="Google Shape;326;p24"/>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500"/>
                                        <p:tgtEl>
                                          <p:spTgt spid="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animEffect filter="fade" transition="in">
                                      <p:cBhvr>
                                        <p:cTn dur="500"/>
                                        <p:tgtEl>
                                          <p:spTgt spid="3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animEffect filter="fade" transition="in">
                                      <p:cBhvr>
                                        <p:cTn dur="500"/>
                                        <p:tgtEl>
                                          <p:spTgt spid="3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2" st="2"/>
                                            </p:txEl>
                                          </p:spTgt>
                                        </p:tgtEl>
                                        <p:attrNameLst>
                                          <p:attrName>style.visibility</p:attrName>
                                        </p:attrNameLst>
                                      </p:cBhvr>
                                      <p:to>
                                        <p:strVal val="visible"/>
                                      </p:to>
                                    </p:set>
                                    <p:animEffect filter="fade" transition="in">
                                      <p:cBhvr>
                                        <p:cTn dur="500"/>
                                        <p:tgtEl>
                                          <p:spTgt spid="3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3" st="3"/>
                                            </p:txEl>
                                          </p:spTgt>
                                        </p:tgtEl>
                                        <p:attrNameLst>
                                          <p:attrName>style.visibility</p:attrName>
                                        </p:attrNameLst>
                                      </p:cBhvr>
                                      <p:to>
                                        <p:strVal val="visible"/>
                                      </p:to>
                                    </p:set>
                                    <p:animEffect filter="fade" transition="in">
                                      <p:cBhvr>
                                        <p:cTn dur="500"/>
                                        <p:tgtEl>
                                          <p:spTgt spid="3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5"/>
          <p:cNvSpPr txBox="1"/>
          <p:nvPr/>
        </p:nvSpPr>
        <p:spPr>
          <a:xfrm>
            <a:off x="519288" y="1751631"/>
            <a:ext cx="116727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 En el modelo entidad-relación, las relaciones se clasifican por su </a:t>
            </a:r>
            <a:r>
              <a:rPr b="1" lang="es-CO" sz="2400">
                <a:solidFill>
                  <a:schemeClr val="dk1"/>
                </a:solidFill>
                <a:latin typeface="Calibri"/>
                <a:ea typeface="Calibri"/>
                <a:cs typeface="Calibri"/>
                <a:sym typeface="Calibri"/>
              </a:rPr>
              <a:t>cardinalidad</a:t>
            </a:r>
            <a:r>
              <a:rPr lang="es-CO"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
        <p:nvSpPr>
          <p:cNvPr id="332" name="Google Shape;332;p25"/>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
        <p:nvSpPr>
          <p:cNvPr id="333" name="Google Shape;333;p25"/>
          <p:cNvSpPr txBox="1"/>
          <p:nvPr/>
        </p:nvSpPr>
        <p:spPr>
          <a:xfrm>
            <a:off x="1317977" y="4305317"/>
            <a:ext cx="876770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2400">
                <a:solidFill>
                  <a:schemeClr val="dk1"/>
                </a:solidFill>
                <a:latin typeface="Calibri"/>
                <a:ea typeface="Calibri"/>
                <a:cs typeface="Calibri"/>
                <a:sym typeface="Calibri"/>
              </a:rPr>
              <a:t>Según este diagrama, ningún empleado tiene más de una credencial</a:t>
            </a:r>
            <a:endParaRPr i="1" sz="2400">
              <a:solidFill>
                <a:schemeClr val="dk1"/>
              </a:solidFill>
              <a:latin typeface="Calibri"/>
              <a:ea typeface="Calibri"/>
              <a:cs typeface="Calibri"/>
              <a:sym typeface="Calibri"/>
            </a:endParaRPr>
          </a:p>
        </p:txBody>
      </p:sp>
      <p:grpSp>
        <p:nvGrpSpPr>
          <p:cNvPr id="334" name="Google Shape;334;p25"/>
          <p:cNvGrpSpPr/>
          <p:nvPr/>
        </p:nvGrpSpPr>
        <p:grpSpPr>
          <a:xfrm>
            <a:off x="1587970" y="3011413"/>
            <a:ext cx="7976713" cy="1371792"/>
            <a:chOff x="1190977" y="2258560"/>
            <a:chExt cx="5982535" cy="1028844"/>
          </a:xfrm>
        </p:grpSpPr>
        <p:pic>
          <p:nvPicPr>
            <p:cNvPr id="335" name="Google Shape;335;p25"/>
            <p:cNvPicPr preferRelativeResize="0"/>
            <p:nvPr/>
          </p:nvPicPr>
          <p:blipFill rotWithShape="1">
            <a:blip r:embed="rId3">
              <a:alphaModFix/>
            </a:blip>
            <a:srcRect b="0" l="0" r="0" t="0"/>
            <a:stretch/>
          </p:blipFill>
          <p:spPr>
            <a:xfrm>
              <a:off x="1190977" y="2258560"/>
              <a:ext cx="5982535" cy="1028844"/>
            </a:xfrm>
            <a:prstGeom prst="rect">
              <a:avLst/>
            </a:prstGeom>
            <a:noFill/>
            <a:ln>
              <a:noFill/>
            </a:ln>
          </p:spPr>
        </p:pic>
        <p:sp>
          <p:nvSpPr>
            <p:cNvPr id="336" name="Google Shape;336;p25"/>
            <p:cNvSpPr txBox="1"/>
            <p:nvPr/>
          </p:nvSpPr>
          <p:spPr>
            <a:xfrm>
              <a:off x="5624880" y="2465179"/>
              <a:ext cx="338073" cy="3462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ID</a:t>
              </a:r>
              <a:endParaRPr sz="2400">
                <a:solidFill>
                  <a:schemeClr val="dk1"/>
                </a:solidFill>
                <a:latin typeface="Calibri"/>
                <a:ea typeface="Calibri"/>
                <a:cs typeface="Calibri"/>
                <a:sym typeface="Calibri"/>
              </a:endParaRPr>
            </a:p>
          </p:txBody>
        </p:sp>
      </p:grpSp>
      <p:sp>
        <p:nvSpPr>
          <p:cNvPr id="337" name="Google Shape;337;p25"/>
          <p:cNvSpPr txBox="1"/>
          <p:nvPr/>
        </p:nvSpPr>
        <p:spPr>
          <a:xfrm>
            <a:off x="775170" y="5314623"/>
            <a:ext cx="1103583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 Máxima cardinalidad:</a:t>
            </a:r>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La instancia de la </a:t>
            </a:r>
            <a:r>
              <a:rPr b="1" i="1" lang="es-CO" sz="2400">
                <a:solidFill>
                  <a:srgbClr val="00B0F0"/>
                </a:solidFill>
                <a:latin typeface="Calibri"/>
                <a:ea typeface="Calibri"/>
                <a:cs typeface="Calibri"/>
                <a:sym typeface="Calibri"/>
              </a:rPr>
              <a:t>entidad 1 </a:t>
            </a:r>
            <a:r>
              <a:rPr lang="es-CO" sz="2400">
                <a:solidFill>
                  <a:schemeClr val="dk1"/>
                </a:solidFill>
                <a:latin typeface="Calibri"/>
                <a:ea typeface="Calibri"/>
                <a:cs typeface="Calibri"/>
                <a:sym typeface="Calibri"/>
              </a:rPr>
              <a:t>está relacionada como máximo con una instancia de la </a:t>
            </a:r>
            <a:r>
              <a:rPr b="1" i="1" lang="es-CO" sz="2400">
                <a:solidFill>
                  <a:srgbClr val="00B0F0"/>
                </a:solidFill>
                <a:latin typeface="Calibri"/>
                <a:ea typeface="Calibri"/>
                <a:cs typeface="Calibri"/>
                <a:sym typeface="Calibri"/>
              </a:rPr>
              <a:t>entidad 2</a:t>
            </a:r>
            <a:r>
              <a:rPr lang="es-CO"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
        <p:nvSpPr>
          <p:cNvPr id="338" name="Google Shape;338;p25"/>
          <p:cNvSpPr txBox="1"/>
          <p:nvPr/>
        </p:nvSpPr>
        <p:spPr>
          <a:xfrm>
            <a:off x="5461127" y="2289508"/>
            <a:ext cx="2295408" cy="2974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333">
                <a:solidFill>
                  <a:srgbClr val="00B6E1"/>
                </a:solidFill>
                <a:latin typeface="Helvetica Neue"/>
                <a:ea typeface="Helvetica Neue"/>
                <a:cs typeface="Helvetica Neue"/>
                <a:sym typeface="Helvetica Neue"/>
              </a:rPr>
              <a:t>Maximum Cardinality</a:t>
            </a:r>
            <a:endParaRPr i="1" sz="1333">
              <a:solidFill>
                <a:schemeClr val="dk1"/>
              </a:solidFill>
              <a:latin typeface="Calibri"/>
              <a:ea typeface="Calibri"/>
              <a:cs typeface="Calibri"/>
              <a:sym typeface="Calibri"/>
            </a:endParaRPr>
          </a:p>
        </p:txBody>
      </p:sp>
      <p:cxnSp>
        <p:nvCxnSpPr>
          <p:cNvPr id="339" name="Google Shape;339;p25"/>
          <p:cNvCxnSpPr/>
          <p:nvPr/>
        </p:nvCxnSpPr>
        <p:spPr>
          <a:xfrm rot="-5400000">
            <a:off x="5591880" y="2727627"/>
            <a:ext cx="746700" cy="526800"/>
          </a:xfrm>
          <a:prstGeom prst="curvedConnector3">
            <a:avLst>
              <a:gd fmla="val 50000" name="adj1"/>
            </a:avLst>
          </a:prstGeom>
          <a:noFill/>
          <a:ln cap="flat" cmpd="sng" w="19050">
            <a:solidFill>
              <a:srgbClr val="FF0000"/>
            </a:solidFill>
            <a:prstDash val="solid"/>
            <a:miter lim="800000"/>
            <a:headEnd len="med" w="med" type="oval"/>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6"/>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pic>
        <p:nvPicPr>
          <p:cNvPr id="345" name="Google Shape;345;p26"/>
          <p:cNvPicPr preferRelativeResize="0"/>
          <p:nvPr/>
        </p:nvPicPr>
        <p:blipFill rotWithShape="1">
          <a:blip r:embed="rId3">
            <a:alphaModFix/>
          </a:blip>
          <a:srcRect b="0" l="0" r="0" t="0"/>
          <a:stretch/>
        </p:blipFill>
        <p:spPr>
          <a:xfrm>
            <a:off x="2079893" y="4788230"/>
            <a:ext cx="7938608" cy="1244773"/>
          </a:xfrm>
          <a:prstGeom prst="rect">
            <a:avLst/>
          </a:prstGeom>
          <a:noFill/>
          <a:ln>
            <a:noFill/>
          </a:ln>
        </p:spPr>
      </p:pic>
      <p:sp>
        <p:nvSpPr>
          <p:cNvPr id="346" name="Google Shape;346;p26"/>
          <p:cNvSpPr txBox="1"/>
          <p:nvPr/>
        </p:nvSpPr>
        <p:spPr>
          <a:xfrm>
            <a:off x="173095" y="1465468"/>
            <a:ext cx="11752205" cy="2841868"/>
          </a:xfrm>
          <a:prstGeom prst="rect">
            <a:avLst/>
          </a:prstGeom>
          <a:noFill/>
          <a:ln>
            <a:noFill/>
          </a:ln>
        </p:spPr>
        <p:txBody>
          <a:bodyPr anchorCtr="0" anchor="t" bIns="45700" lIns="91425" spcFirstLastPara="1" rIns="91425" wrap="square" tIns="45700">
            <a:spAutoFit/>
          </a:bodyPr>
          <a:lstStyle/>
          <a:p>
            <a:pPr indent="-380990" lvl="0" marL="380990" marR="0" rtl="0" algn="l">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La cardinalidad mínima es el número de instancias de entidad que deben participar en una relación.</a:t>
            </a:r>
            <a:endParaRPr/>
          </a:p>
          <a:p>
            <a:pPr indent="-313235" lvl="0" marL="380990" marR="0" rtl="0" algn="l">
              <a:spcBef>
                <a:spcPts val="0"/>
              </a:spcBef>
              <a:spcAft>
                <a:spcPts val="0"/>
              </a:spcAft>
              <a:buClr>
                <a:schemeClr val="dk1"/>
              </a:buClr>
              <a:buSzPts val="1067"/>
              <a:buFont typeface="Calibri"/>
              <a:buNone/>
            </a:pPr>
            <a:r>
              <a:t/>
            </a:r>
            <a:endParaRPr sz="1067">
              <a:solidFill>
                <a:schemeClr val="dk1"/>
              </a:solidFill>
              <a:latin typeface="Calibri"/>
              <a:ea typeface="Calibri"/>
              <a:cs typeface="Calibri"/>
              <a:sym typeface="Calibri"/>
            </a:endParaRPr>
          </a:p>
          <a:p>
            <a:pPr indent="-380990" lvl="0" marL="380990" marR="0" rtl="0" algn="l">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Generalmente, los mínimos se establecen como cero o uno. </a:t>
            </a:r>
            <a:endParaRPr/>
          </a:p>
          <a:p>
            <a:pPr indent="0" lvl="1" marL="457200" marR="0" rtl="0" algn="l">
              <a:spcBef>
                <a:spcPts val="0"/>
              </a:spcBef>
              <a:spcAft>
                <a:spcPts val="0"/>
              </a:spcAft>
              <a:buNone/>
            </a:pPr>
            <a:r>
              <a:rPr b="1" i="0" lang="es-CO" sz="2400" u="none" cap="none" strike="noStrike">
                <a:solidFill>
                  <a:schemeClr val="dk1"/>
                </a:solidFill>
                <a:latin typeface="Calibri"/>
                <a:ea typeface="Calibri"/>
                <a:cs typeface="Calibri"/>
                <a:sym typeface="Calibri"/>
              </a:rPr>
              <a:t>Cero</a:t>
            </a:r>
            <a:r>
              <a:rPr b="0" i="0" lang="es-CO" sz="2400" u="none" cap="none" strike="noStrike">
                <a:solidFill>
                  <a:schemeClr val="dk1"/>
                </a:solidFill>
                <a:latin typeface="Calibri"/>
                <a:ea typeface="Calibri"/>
                <a:cs typeface="Calibri"/>
                <a:sym typeface="Calibri"/>
              </a:rPr>
              <a:t>: La participación en la relación es opcional. Está representada por un círculo pequeño.</a:t>
            </a:r>
            <a:endParaRPr/>
          </a:p>
          <a:p>
            <a:pPr indent="0" lvl="1" marL="457200" marR="0" rtl="0" algn="l">
              <a:spcBef>
                <a:spcPts val="0"/>
              </a:spcBef>
              <a:spcAft>
                <a:spcPts val="0"/>
              </a:spcAft>
              <a:buNone/>
            </a:pPr>
            <a:r>
              <a:rPr b="1" i="0" lang="es-CO" sz="2400" u="none" cap="none" strike="noStrike">
                <a:solidFill>
                  <a:schemeClr val="dk1"/>
                </a:solidFill>
                <a:latin typeface="Calibri"/>
                <a:ea typeface="Calibri"/>
                <a:cs typeface="Calibri"/>
                <a:sym typeface="Calibri"/>
              </a:rPr>
              <a:t>Uno</a:t>
            </a:r>
            <a:r>
              <a:rPr b="0" i="0" lang="es-CO" sz="2400" u="none" cap="none" strike="noStrike">
                <a:solidFill>
                  <a:schemeClr val="dk1"/>
                </a:solidFill>
                <a:latin typeface="Calibri"/>
                <a:ea typeface="Calibri"/>
                <a:cs typeface="Calibri"/>
                <a:sym typeface="Calibri"/>
              </a:rPr>
              <a:t>: Al menos una instancia de la entidad debe participar en la relación (participación obligatoria). Está representada por línea vertical a través de la línea de relación.</a:t>
            </a:r>
            <a:endParaRPr b="0" i="0" sz="24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0" st="0"/>
                                            </p:txEl>
                                          </p:spTgt>
                                        </p:tgtEl>
                                        <p:attrNameLst>
                                          <p:attrName>style.visibility</p:attrName>
                                        </p:attrNameLst>
                                      </p:cBhvr>
                                      <p:to>
                                        <p:strVal val="visible"/>
                                      </p:to>
                                    </p:set>
                                    <p:animEffect filter="fade" transition="in">
                                      <p:cBhvr>
                                        <p:cTn dur="500"/>
                                        <p:tgtEl>
                                          <p:spTgt spid="3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1" st="1"/>
                                            </p:txEl>
                                          </p:spTgt>
                                        </p:tgtEl>
                                        <p:attrNameLst>
                                          <p:attrName>style.visibility</p:attrName>
                                        </p:attrNameLst>
                                      </p:cBhvr>
                                      <p:to>
                                        <p:strVal val="visible"/>
                                      </p:to>
                                    </p:set>
                                    <p:animEffect filter="fade" transition="in">
                                      <p:cBhvr>
                                        <p:cTn dur="500"/>
                                        <p:tgtEl>
                                          <p:spTgt spid="3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2" st="2"/>
                                            </p:txEl>
                                          </p:spTgt>
                                        </p:tgtEl>
                                        <p:attrNameLst>
                                          <p:attrName>style.visibility</p:attrName>
                                        </p:attrNameLst>
                                      </p:cBhvr>
                                      <p:to>
                                        <p:strVal val="visible"/>
                                      </p:to>
                                    </p:set>
                                    <p:animEffect filter="fade" transition="in">
                                      <p:cBhvr>
                                        <p:cTn dur="500"/>
                                        <p:tgtEl>
                                          <p:spTgt spid="3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3" st="3"/>
                                            </p:txEl>
                                          </p:spTgt>
                                        </p:tgtEl>
                                        <p:attrNameLst>
                                          <p:attrName>style.visibility</p:attrName>
                                        </p:attrNameLst>
                                      </p:cBhvr>
                                      <p:to>
                                        <p:strVal val="visible"/>
                                      </p:to>
                                    </p:set>
                                    <p:animEffect filter="fade" transition="in">
                                      <p:cBhvr>
                                        <p:cTn dur="500"/>
                                        <p:tgtEl>
                                          <p:spTgt spid="3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4" st="4"/>
                                            </p:txEl>
                                          </p:spTgt>
                                        </p:tgtEl>
                                        <p:attrNameLst>
                                          <p:attrName>style.visibility</p:attrName>
                                        </p:attrNameLst>
                                      </p:cBhvr>
                                      <p:to>
                                        <p:strVal val="visible"/>
                                      </p:to>
                                    </p:set>
                                    <p:animEffect filter="fade" transition="in">
                                      <p:cBhvr>
                                        <p:cTn dur="500"/>
                                        <p:tgtEl>
                                          <p:spTgt spid="3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7"/>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pic>
        <p:nvPicPr>
          <p:cNvPr id="352" name="Google Shape;352;p27"/>
          <p:cNvPicPr preferRelativeResize="0"/>
          <p:nvPr/>
        </p:nvPicPr>
        <p:blipFill rotWithShape="1">
          <a:blip r:embed="rId3">
            <a:alphaModFix/>
          </a:blip>
          <a:srcRect b="0" l="0" r="0" t="0"/>
          <a:stretch/>
        </p:blipFill>
        <p:spPr>
          <a:xfrm>
            <a:off x="1838593" y="2070430"/>
            <a:ext cx="7938608" cy="1244773"/>
          </a:xfrm>
          <a:prstGeom prst="rect">
            <a:avLst/>
          </a:prstGeom>
          <a:noFill/>
          <a:ln>
            <a:noFill/>
          </a:ln>
        </p:spPr>
      </p:pic>
      <p:sp>
        <p:nvSpPr>
          <p:cNvPr id="353" name="Google Shape;353;p27"/>
          <p:cNvSpPr txBox="1"/>
          <p:nvPr/>
        </p:nvSpPr>
        <p:spPr>
          <a:xfrm>
            <a:off x="173096" y="3716009"/>
            <a:ext cx="1118070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s-CO" sz="2400">
                <a:solidFill>
                  <a:schemeClr val="dk1"/>
                </a:solidFill>
                <a:latin typeface="Calibri"/>
                <a:ea typeface="Calibri"/>
                <a:cs typeface="Calibri"/>
                <a:sym typeface="Calibri"/>
              </a:rPr>
              <a:t>Según este diagrama:</a:t>
            </a:r>
            <a:endParaRPr/>
          </a:p>
          <a:p>
            <a:pPr indent="0" lvl="0" marL="0" marR="0" rtl="0" algn="l">
              <a:spcBef>
                <a:spcPts val="0"/>
              </a:spcBef>
              <a:spcAft>
                <a:spcPts val="0"/>
              </a:spcAft>
              <a:buNone/>
            </a:pPr>
            <a:r>
              <a:rPr i="1" lang="es-CO" sz="2400">
                <a:solidFill>
                  <a:schemeClr val="dk1"/>
                </a:solidFill>
                <a:latin typeface="Calibri"/>
                <a:ea typeface="Calibri"/>
                <a:cs typeface="Calibri"/>
                <a:sym typeface="Calibri"/>
              </a:rPr>
              <a:t>Los dos círculos pequeños indican que la relación Computer_Assignment</a:t>
            </a:r>
            <a:endParaRPr i="1" sz="2400">
              <a:solidFill>
                <a:schemeClr val="dk1"/>
              </a:solidFill>
              <a:latin typeface="Calibri"/>
              <a:ea typeface="Calibri"/>
              <a:cs typeface="Calibri"/>
              <a:sym typeface="Calibri"/>
            </a:endParaRPr>
          </a:p>
          <a:p>
            <a:pPr indent="0" lvl="0" marL="0" marR="0" rtl="0" algn="l">
              <a:spcBef>
                <a:spcPts val="0"/>
              </a:spcBef>
              <a:spcAft>
                <a:spcPts val="0"/>
              </a:spcAft>
              <a:buNone/>
            </a:pPr>
            <a:r>
              <a:rPr i="1" lang="es-CO" sz="2400">
                <a:solidFill>
                  <a:schemeClr val="dk1"/>
                </a:solidFill>
                <a:latin typeface="Calibri"/>
                <a:ea typeface="Calibri"/>
                <a:cs typeface="Calibri"/>
                <a:sym typeface="Calibri"/>
              </a:rPr>
              <a:t>es una relación de opcional-opcional (O-O). </a:t>
            </a:r>
            <a:endParaRPr/>
          </a:p>
          <a:p>
            <a:pPr indent="0" lvl="0" marL="0" marR="0" rtl="0" algn="l">
              <a:spcBef>
                <a:spcPts val="0"/>
              </a:spcBef>
              <a:spcAft>
                <a:spcPts val="0"/>
              </a:spcAft>
              <a:buNone/>
            </a:pPr>
            <a:r>
              <a:t/>
            </a:r>
            <a:endParaRPr i="1" sz="2400">
              <a:solidFill>
                <a:schemeClr val="dk1"/>
              </a:solidFill>
              <a:latin typeface="Calibri"/>
              <a:ea typeface="Calibri"/>
              <a:cs typeface="Calibri"/>
              <a:sym typeface="Calibri"/>
            </a:endParaRPr>
          </a:p>
          <a:p>
            <a:pPr indent="0" lvl="0" marL="0" marR="0" rtl="0" algn="l">
              <a:spcBef>
                <a:spcPts val="0"/>
              </a:spcBef>
              <a:spcAft>
                <a:spcPts val="0"/>
              </a:spcAft>
              <a:buNone/>
            </a:pPr>
            <a:r>
              <a:rPr i="1" lang="es-CO" sz="2400">
                <a:solidFill>
                  <a:schemeClr val="dk1"/>
                </a:solidFill>
                <a:latin typeface="Calibri"/>
                <a:ea typeface="Calibri"/>
                <a:cs typeface="Calibri"/>
                <a:sym typeface="Calibri"/>
              </a:rPr>
              <a:t>Esto significa que un EMPLEADO no necesita tener un COMPUTADOR y no es necesario asignar un  COMPUTADOR  a un EMPLEADO.</a:t>
            </a:r>
            <a:endParaRPr i="1" sz="2400">
              <a:solidFill>
                <a:schemeClr val="dk1"/>
              </a:solidFill>
              <a:latin typeface="Calibri"/>
              <a:ea typeface="Calibri"/>
              <a:cs typeface="Calibri"/>
              <a:sym typeface="Calibri"/>
            </a:endParaRPr>
          </a:p>
        </p:txBody>
      </p:sp>
      <p:sp>
        <p:nvSpPr>
          <p:cNvPr id="354" name="Google Shape;354;p27"/>
          <p:cNvSpPr txBox="1"/>
          <p:nvPr/>
        </p:nvSpPr>
        <p:spPr>
          <a:xfrm>
            <a:off x="4417716" y="1541732"/>
            <a:ext cx="2295408" cy="2974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1333">
                <a:solidFill>
                  <a:srgbClr val="00B6E1"/>
                </a:solidFill>
                <a:latin typeface="Helvetica Neue"/>
                <a:ea typeface="Helvetica Neue"/>
                <a:cs typeface="Helvetica Neue"/>
                <a:sym typeface="Helvetica Neue"/>
              </a:rPr>
              <a:t>Minimum Cardinality</a:t>
            </a:r>
            <a:endParaRPr i="1" sz="1333">
              <a:solidFill>
                <a:schemeClr val="dk1"/>
              </a:solidFill>
              <a:latin typeface="Calibri"/>
              <a:ea typeface="Calibri"/>
              <a:cs typeface="Calibri"/>
              <a:sym typeface="Calibri"/>
            </a:endParaRPr>
          </a:p>
        </p:txBody>
      </p:sp>
      <p:cxnSp>
        <p:nvCxnSpPr>
          <p:cNvPr id="355" name="Google Shape;355;p27"/>
          <p:cNvCxnSpPr/>
          <p:nvPr/>
        </p:nvCxnSpPr>
        <p:spPr>
          <a:xfrm flipH="1" rot="10800000">
            <a:off x="4393730" y="1901868"/>
            <a:ext cx="526800" cy="473100"/>
          </a:xfrm>
          <a:prstGeom prst="curvedConnector3">
            <a:avLst>
              <a:gd fmla="val 50000" name="adj1"/>
            </a:avLst>
          </a:prstGeom>
          <a:noFill/>
          <a:ln cap="flat" cmpd="sng" w="19050">
            <a:solidFill>
              <a:srgbClr val="FF0000"/>
            </a:solidFill>
            <a:prstDash val="solid"/>
            <a:miter lim="800000"/>
            <a:headEnd len="med" w="med" type="oval"/>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animEffect filter="fade" transition="in">
                                      <p:cBhvr>
                                        <p:cTn dur="500"/>
                                        <p:tgtEl>
                                          <p:spTgt spid="3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animEffect filter="fade" transition="in">
                                      <p:cBhvr>
                                        <p:cTn dur="500"/>
                                        <p:tgtEl>
                                          <p:spTgt spid="3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animEffect filter="fade" transition="in">
                                      <p:cBhvr>
                                        <p:cTn dur="500"/>
                                        <p:tgtEl>
                                          <p:spTgt spid="3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animEffect filter="fade" transition="in">
                                      <p:cBhvr>
                                        <p:cTn dur="500"/>
                                        <p:tgtEl>
                                          <p:spTgt spid="3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4" st="4"/>
                                            </p:txEl>
                                          </p:spTgt>
                                        </p:tgtEl>
                                        <p:attrNameLst>
                                          <p:attrName>style.visibility</p:attrName>
                                        </p:attrNameLst>
                                      </p:cBhvr>
                                      <p:to>
                                        <p:strVal val="visible"/>
                                      </p:to>
                                    </p:set>
                                    <p:animEffect filter="fade" transition="in">
                                      <p:cBhvr>
                                        <p:cTn dur="500"/>
                                        <p:tgtEl>
                                          <p:spTgt spid="3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8"/>
          <p:cNvSpPr txBox="1"/>
          <p:nvPr/>
        </p:nvSpPr>
        <p:spPr>
          <a:xfrm>
            <a:off x="173095" y="317662"/>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Diagramas de entidad-relación y sus versiones</a:t>
            </a:r>
            <a:endParaRPr b="1" i="1" sz="3733">
              <a:solidFill>
                <a:schemeClr val="lt1"/>
              </a:solidFill>
              <a:latin typeface="Calibri"/>
              <a:ea typeface="Calibri"/>
              <a:cs typeface="Calibri"/>
              <a:sym typeface="Calibri"/>
            </a:endParaRPr>
          </a:p>
        </p:txBody>
      </p:sp>
      <p:pic>
        <p:nvPicPr>
          <p:cNvPr id="361" name="Google Shape;361;p28"/>
          <p:cNvPicPr preferRelativeResize="0"/>
          <p:nvPr/>
        </p:nvPicPr>
        <p:blipFill rotWithShape="1">
          <a:blip r:embed="rId3">
            <a:alphaModFix/>
          </a:blip>
          <a:srcRect b="0" l="0" r="0" t="0"/>
          <a:stretch/>
        </p:blipFill>
        <p:spPr>
          <a:xfrm>
            <a:off x="8301099" y="1690343"/>
            <a:ext cx="3717807" cy="582952"/>
          </a:xfrm>
          <a:prstGeom prst="rect">
            <a:avLst/>
          </a:prstGeom>
          <a:noFill/>
          <a:ln>
            <a:noFill/>
          </a:ln>
        </p:spPr>
      </p:pic>
      <p:sp>
        <p:nvSpPr>
          <p:cNvPr id="362" name="Google Shape;362;p28"/>
          <p:cNvSpPr txBox="1"/>
          <p:nvPr/>
        </p:nvSpPr>
        <p:spPr>
          <a:xfrm>
            <a:off x="173095" y="1509719"/>
            <a:ext cx="9414935" cy="5262979"/>
          </a:xfrm>
          <a:prstGeom prst="rect">
            <a:avLst/>
          </a:prstGeom>
          <a:noFill/>
          <a:ln>
            <a:noFill/>
          </a:ln>
        </p:spPr>
        <p:txBody>
          <a:bodyPr anchorCtr="0" anchor="t" bIns="45700" lIns="91425" spcFirstLastPara="1" rIns="91425" wrap="square" tIns="45700">
            <a:spAutoFit/>
          </a:bodyPr>
          <a:lstStyle/>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Este diagrama se denomina diagrama entidad-relación (E-R)</a:t>
            </a:r>
            <a:endParaRPr/>
          </a:p>
          <a:p>
            <a:pPr indent="-228590" lvl="0" marL="38099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El modelo E-R original especificaba que tales diagramas usarían diamantes para las relaciones, rectángulos para entidades y elipses conectadas para atributos.</a:t>
            </a:r>
            <a:endParaRPr/>
          </a:p>
          <a:p>
            <a:pPr indent="-228590" lvl="0" marL="38099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Es posible encontrar todavía ejemplos de tales diagramas E-R y es importante que pueda interpretarlos.</a:t>
            </a:r>
            <a:endParaRPr/>
          </a:p>
          <a:p>
            <a:pPr indent="-228590" lvl="0" marL="38099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Sin embargo, esta notación original rara vez se usa en la actualidad:</a:t>
            </a:r>
            <a:endParaRPr/>
          </a:p>
          <a:p>
            <a:pPr indent="0" lvl="1" marL="457200" marR="0" rtl="0" algn="l">
              <a:spcBef>
                <a:spcPts val="0"/>
              </a:spcBef>
              <a:spcAft>
                <a:spcPts val="0"/>
              </a:spcAft>
              <a:buNone/>
            </a:pPr>
            <a:r>
              <a:rPr b="1" i="0" lang="es-CO" sz="2400" u="none" cap="none" strike="noStrike">
                <a:solidFill>
                  <a:schemeClr val="dk1"/>
                </a:solidFill>
                <a:latin typeface="Calibri"/>
                <a:ea typeface="Calibri"/>
                <a:cs typeface="Calibri"/>
                <a:sym typeface="Calibri"/>
              </a:rPr>
              <a:t>1. </a:t>
            </a:r>
            <a:r>
              <a:rPr b="0" i="0" lang="es-CO" sz="2400" u="none" cap="none" strike="noStrike">
                <a:solidFill>
                  <a:schemeClr val="dk1"/>
                </a:solidFill>
                <a:latin typeface="Calibri"/>
                <a:ea typeface="Calibri"/>
                <a:cs typeface="Calibri"/>
                <a:sym typeface="Calibri"/>
              </a:rPr>
              <a:t>Hay un número de versiones diferentes del modelo E-R, y estas versiones utilizan símbolos diferentes.</a:t>
            </a:r>
            <a:endParaRPr/>
          </a:p>
          <a:p>
            <a:pPr indent="0" lvl="1" marL="457200" marR="0" rtl="0" algn="l">
              <a:spcBef>
                <a:spcPts val="0"/>
              </a:spcBef>
              <a:spcAft>
                <a:spcPts val="0"/>
              </a:spcAft>
              <a:buNone/>
            </a:pPr>
            <a:r>
              <a:rPr b="1" i="0" lang="es-CO" sz="2400" u="none" cap="none" strike="noStrike">
                <a:solidFill>
                  <a:schemeClr val="dk1"/>
                </a:solidFill>
                <a:latin typeface="Calibri"/>
                <a:ea typeface="Calibri"/>
                <a:cs typeface="Calibri"/>
                <a:sym typeface="Calibri"/>
              </a:rPr>
              <a:t>2. </a:t>
            </a:r>
            <a:r>
              <a:rPr b="0" i="0" lang="es-CO" sz="2400" u="none" cap="none" strike="noStrike">
                <a:solidFill>
                  <a:schemeClr val="dk1"/>
                </a:solidFill>
                <a:latin typeface="Calibri"/>
                <a:ea typeface="Calibri"/>
                <a:cs typeface="Calibri"/>
                <a:sym typeface="Calibri"/>
              </a:rPr>
              <a:t>Los productos de software de modelado de datos utilizan diferentes técnicas.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animEffect filter="fade" transition="in">
                                      <p:cBhvr>
                                        <p:cTn dur="500"/>
                                        <p:tgtEl>
                                          <p:spTgt spid="3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1" st="1"/>
                                            </p:txEl>
                                          </p:spTgt>
                                        </p:tgtEl>
                                        <p:attrNameLst>
                                          <p:attrName>style.visibility</p:attrName>
                                        </p:attrNameLst>
                                      </p:cBhvr>
                                      <p:to>
                                        <p:strVal val="visible"/>
                                      </p:to>
                                    </p:set>
                                    <p:animEffect filter="fade" transition="in">
                                      <p:cBhvr>
                                        <p:cTn dur="500"/>
                                        <p:tgtEl>
                                          <p:spTgt spid="3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2" st="2"/>
                                            </p:txEl>
                                          </p:spTgt>
                                        </p:tgtEl>
                                        <p:attrNameLst>
                                          <p:attrName>style.visibility</p:attrName>
                                        </p:attrNameLst>
                                      </p:cBhvr>
                                      <p:to>
                                        <p:strVal val="visible"/>
                                      </p:to>
                                    </p:set>
                                    <p:animEffect filter="fade" transition="in">
                                      <p:cBhvr>
                                        <p:cTn dur="500"/>
                                        <p:tgtEl>
                                          <p:spTgt spid="3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3" st="3"/>
                                            </p:txEl>
                                          </p:spTgt>
                                        </p:tgtEl>
                                        <p:attrNameLst>
                                          <p:attrName>style.visibility</p:attrName>
                                        </p:attrNameLst>
                                      </p:cBhvr>
                                      <p:to>
                                        <p:strVal val="visible"/>
                                      </p:to>
                                    </p:set>
                                    <p:animEffect filter="fade" transition="in">
                                      <p:cBhvr>
                                        <p:cTn dur="500"/>
                                        <p:tgtEl>
                                          <p:spTgt spid="3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4" st="4"/>
                                            </p:txEl>
                                          </p:spTgt>
                                        </p:tgtEl>
                                        <p:attrNameLst>
                                          <p:attrName>style.visibility</p:attrName>
                                        </p:attrNameLst>
                                      </p:cBhvr>
                                      <p:to>
                                        <p:strVal val="visible"/>
                                      </p:to>
                                    </p:set>
                                    <p:animEffect filter="fade" transition="in">
                                      <p:cBhvr>
                                        <p:cTn dur="500"/>
                                        <p:tgtEl>
                                          <p:spTgt spid="3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5" st="5"/>
                                            </p:txEl>
                                          </p:spTgt>
                                        </p:tgtEl>
                                        <p:attrNameLst>
                                          <p:attrName>style.visibility</p:attrName>
                                        </p:attrNameLst>
                                      </p:cBhvr>
                                      <p:to>
                                        <p:strVal val="visible"/>
                                      </p:to>
                                    </p:set>
                                    <p:animEffect filter="fade" transition="in">
                                      <p:cBhvr>
                                        <p:cTn dur="500"/>
                                        <p:tgtEl>
                                          <p:spTgt spid="3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6" st="6"/>
                                            </p:txEl>
                                          </p:spTgt>
                                        </p:tgtEl>
                                        <p:attrNameLst>
                                          <p:attrName>style.visibility</p:attrName>
                                        </p:attrNameLst>
                                      </p:cBhvr>
                                      <p:to>
                                        <p:strVal val="visible"/>
                                      </p:to>
                                    </p:set>
                                    <p:animEffect filter="fade" transition="in">
                                      <p:cBhvr>
                                        <p:cTn dur="500"/>
                                        <p:tgtEl>
                                          <p:spTgt spid="36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7" st="7"/>
                                            </p:txEl>
                                          </p:spTgt>
                                        </p:tgtEl>
                                        <p:attrNameLst>
                                          <p:attrName>style.visibility</p:attrName>
                                        </p:attrNameLst>
                                      </p:cBhvr>
                                      <p:to>
                                        <p:strVal val="visible"/>
                                      </p:to>
                                    </p:set>
                                    <p:animEffect filter="fade" transition="in">
                                      <p:cBhvr>
                                        <p:cTn dur="500"/>
                                        <p:tgtEl>
                                          <p:spTgt spid="36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8" st="8"/>
                                            </p:txEl>
                                          </p:spTgt>
                                        </p:tgtEl>
                                        <p:attrNameLst>
                                          <p:attrName>style.visibility</p:attrName>
                                        </p:attrNameLst>
                                      </p:cBhvr>
                                      <p:to>
                                        <p:strVal val="visible"/>
                                      </p:to>
                                    </p:set>
                                    <p:animEffect filter="fade" transition="in">
                                      <p:cBhvr>
                                        <p:cTn dur="500"/>
                                        <p:tgtEl>
                                          <p:spTgt spid="36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9"/>
          <p:cNvSpPr txBox="1"/>
          <p:nvPr/>
        </p:nvSpPr>
        <p:spPr>
          <a:xfrm>
            <a:off x="428977" y="355853"/>
            <a:ext cx="7232416" cy="748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267">
                <a:solidFill>
                  <a:schemeClr val="lt1"/>
                </a:solidFill>
                <a:latin typeface="Calibri"/>
                <a:ea typeface="Calibri"/>
                <a:cs typeface="Calibri"/>
                <a:sym typeface="Calibri"/>
              </a:rPr>
              <a:t>Variaciones del modelo E-R</a:t>
            </a:r>
            <a:endParaRPr b="1" sz="4267">
              <a:solidFill>
                <a:schemeClr val="lt1"/>
              </a:solidFill>
              <a:latin typeface="Calibri"/>
              <a:ea typeface="Calibri"/>
              <a:cs typeface="Calibri"/>
              <a:sym typeface="Calibri"/>
            </a:endParaRPr>
          </a:p>
        </p:txBody>
      </p:sp>
      <p:sp>
        <p:nvSpPr>
          <p:cNvPr id="368" name="Google Shape;368;p29"/>
          <p:cNvSpPr txBox="1"/>
          <p:nvPr/>
        </p:nvSpPr>
        <p:spPr>
          <a:xfrm>
            <a:off x="669808" y="1818554"/>
            <a:ext cx="11206104"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Algunas versiones del modelo E-R que actualmente se utilizan: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s-CO" sz="2400">
                <a:solidFill>
                  <a:schemeClr val="dk1"/>
                </a:solidFill>
                <a:latin typeface="Calibri"/>
                <a:ea typeface="Calibri"/>
                <a:cs typeface="Calibri"/>
                <a:sym typeface="Calibri"/>
              </a:rPr>
              <a:t>- The Information Engineering (IE) model</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Este modelo usa patas de gallo y se llama IE Crow's Foot. Es fácil de entender.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s-CO" sz="2400">
                <a:solidFill>
                  <a:schemeClr val="dk1"/>
                </a:solidFill>
                <a:latin typeface="Calibri"/>
                <a:ea typeface="Calibri"/>
                <a:cs typeface="Calibri"/>
                <a:sym typeface="Calibri"/>
              </a:rPr>
              <a:t>- IDEF1X</a:t>
            </a:r>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Version del E-R modelo E-R modelo expuesto por the National Institute of Standards and Technology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 La metodología de desarrollo orientada a objetos adoptó el modelo E-R, pero introdujo sus propios símbolos.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animEffect filter="fade" transition="in">
                                      <p:cBhvr>
                                        <p:cTn dur="500"/>
                                        <p:tgtEl>
                                          <p:spTgt spid="3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1" st="1"/>
                                            </p:txEl>
                                          </p:spTgt>
                                        </p:tgtEl>
                                        <p:attrNameLst>
                                          <p:attrName>style.visibility</p:attrName>
                                        </p:attrNameLst>
                                      </p:cBhvr>
                                      <p:to>
                                        <p:strVal val="visible"/>
                                      </p:to>
                                    </p:set>
                                    <p:animEffect filter="fade" transition="in">
                                      <p:cBhvr>
                                        <p:cTn dur="500"/>
                                        <p:tgtEl>
                                          <p:spTgt spid="3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2" st="2"/>
                                            </p:txEl>
                                          </p:spTgt>
                                        </p:tgtEl>
                                        <p:attrNameLst>
                                          <p:attrName>style.visibility</p:attrName>
                                        </p:attrNameLst>
                                      </p:cBhvr>
                                      <p:to>
                                        <p:strVal val="visible"/>
                                      </p:to>
                                    </p:set>
                                    <p:animEffect filter="fade" transition="in">
                                      <p:cBhvr>
                                        <p:cTn dur="500"/>
                                        <p:tgtEl>
                                          <p:spTgt spid="3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3" st="3"/>
                                            </p:txEl>
                                          </p:spTgt>
                                        </p:tgtEl>
                                        <p:attrNameLst>
                                          <p:attrName>style.visibility</p:attrName>
                                        </p:attrNameLst>
                                      </p:cBhvr>
                                      <p:to>
                                        <p:strVal val="visible"/>
                                      </p:to>
                                    </p:set>
                                    <p:animEffect filter="fade" transition="in">
                                      <p:cBhvr>
                                        <p:cTn dur="500"/>
                                        <p:tgtEl>
                                          <p:spTgt spid="3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4" st="4"/>
                                            </p:txEl>
                                          </p:spTgt>
                                        </p:tgtEl>
                                        <p:attrNameLst>
                                          <p:attrName>style.visibility</p:attrName>
                                        </p:attrNameLst>
                                      </p:cBhvr>
                                      <p:to>
                                        <p:strVal val="visible"/>
                                      </p:to>
                                    </p:set>
                                    <p:animEffect filter="fade" transition="in">
                                      <p:cBhvr>
                                        <p:cTn dur="500"/>
                                        <p:tgtEl>
                                          <p:spTgt spid="3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5" st="5"/>
                                            </p:txEl>
                                          </p:spTgt>
                                        </p:tgtEl>
                                        <p:attrNameLst>
                                          <p:attrName>style.visibility</p:attrName>
                                        </p:attrNameLst>
                                      </p:cBhvr>
                                      <p:to>
                                        <p:strVal val="visible"/>
                                      </p:to>
                                    </p:set>
                                    <p:animEffect filter="fade" transition="in">
                                      <p:cBhvr>
                                        <p:cTn dur="500"/>
                                        <p:tgtEl>
                                          <p:spTgt spid="3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6" st="6"/>
                                            </p:txEl>
                                          </p:spTgt>
                                        </p:tgtEl>
                                        <p:attrNameLst>
                                          <p:attrName>style.visibility</p:attrName>
                                        </p:attrNameLst>
                                      </p:cBhvr>
                                      <p:to>
                                        <p:strVal val="visible"/>
                                      </p:to>
                                    </p:set>
                                    <p:animEffect filter="fade" transition="in">
                                      <p:cBhvr>
                                        <p:cTn dur="500"/>
                                        <p:tgtEl>
                                          <p:spTgt spid="3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7" st="7"/>
                                            </p:txEl>
                                          </p:spTgt>
                                        </p:tgtEl>
                                        <p:attrNameLst>
                                          <p:attrName>style.visibility</p:attrName>
                                        </p:attrNameLst>
                                      </p:cBhvr>
                                      <p:to>
                                        <p:strVal val="visible"/>
                                      </p:to>
                                    </p:set>
                                    <p:animEffect filter="fade" transition="in">
                                      <p:cBhvr>
                                        <p:cTn dur="500"/>
                                        <p:tgtEl>
                                          <p:spTgt spid="3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8" st="8"/>
                                            </p:txEl>
                                          </p:spTgt>
                                        </p:tgtEl>
                                        <p:attrNameLst>
                                          <p:attrName>style.visibility</p:attrName>
                                        </p:attrNameLst>
                                      </p:cBhvr>
                                      <p:to>
                                        <p:strVal val="visible"/>
                                      </p:to>
                                    </p:set>
                                    <p:animEffect filter="fade" transition="in">
                                      <p:cBhvr>
                                        <p:cTn dur="500"/>
                                        <p:tgtEl>
                                          <p:spTgt spid="36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nvSpPr>
        <p:spPr>
          <a:xfrm>
            <a:off x="353718" y="423025"/>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Data Modeling with the </a:t>
            </a:r>
            <a:r>
              <a:rPr b="1" i="1" lang="es-CO" sz="3733">
                <a:solidFill>
                  <a:schemeClr val="lt1"/>
                </a:solidFill>
                <a:latin typeface="Calibri"/>
                <a:ea typeface="Calibri"/>
                <a:cs typeface="Calibri"/>
                <a:sym typeface="Calibri"/>
              </a:rPr>
              <a:t>Entity- Relationship Model</a:t>
            </a:r>
            <a:endParaRPr b="1" i="1" sz="3733">
              <a:solidFill>
                <a:schemeClr val="lt1"/>
              </a:solidFill>
              <a:latin typeface="Calibri"/>
              <a:ea typeface="Calibri"/>
              <a:cs typeface="Calibri"/>
              <a:sym typeface="Calibri"/>
            </a:endParaRPr>
          </a:p>
        </p:txBody>
      </p:sp>
      <p:sp>
        <p:nvSpPr>
          <p:cNvPr id="110" name="Google Shape;110;p3"/>
          <p:cNvSpPr txBox="1"/>
          <p:nvPr/>
        </p:nvSpPr>
        <p:spPr>
          <a:xfrm>
            <a:off x="944504" y="1413051"/>
            <a:ext cx="10784651" cy="5159554"/>
          </a:xfrm>
          <a:prstGeom prst="rect">
            <a:avLst/>
          </a:prstGeom>
          <a:noFill/>
          <a:ln>
            <a:noFill/>
          </a:ln>
        </p:spPr>
        <p:txBody>
          <a:bodyPr anchorCtr="0" anchor="t" bIns="45700" lIns="91425" spcFirstLastPara="1" rIns="91425" wrap="square" tIns="45700">
            <a:spAutoFit/>
          </a:bodyPr>
          <a:lstStyle/>
          <a:p>
            <a:pPr indent="-380990" lvl="0" marL="380990" marR="0" rtl="0" algn="l">
              <a:lnSpc>
                <a:spcPct val="200000"/>
              </a:lnSpc>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Base de datos </a:t>
            </a:r>
            <a:endParaRPr/>
          </a:p>
          <a:p>
            <a:pPr indent="-380990" lvl="0" marL="380990" marR="0" rtl="0" algn="l">
              <a:lnSpc>
                <a:spcPct val="200000"/>
              </a:lnSpc>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Modelado de datos de dos fases proceso de diseño </a:t>
            </a:r>
            <a:endParaRPr/>
          </a:p>
          <a:p>
            <a:pPr indent="-380990" lvl="0" marL="380990" marR="0" rtl="0" algn="l">
              <a:lnSpc>
                <a:spcPct val="200000"/>
              </a:lnSpc>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Propósito del proceso de modelado de datos. </a:t>
            </a:r>
            <a:endParaRPr/>
          </a:p>
          <a:p>
            <a:pPr indent="-380990" lvl="0" marL="380990" marR="0" rtl="0" algn="l">
              <a:lnSpc>
                <a:spcPct val="200000"/>
              </a:lnSpc>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Diagramas entidad-relación (E-R) </a:t>
            </a:r>
            <a:endParaRPr/>
          </a:p>
          <a:p>
            <a:pPr indent="-380990" lvl="0" marL="380990" marR="0" rtl="0" algn="l">
              <a:lnSpc>
                <a:spcPct val="200000"/>
              </a:lnSpc>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Determinar entidades, atributos y relaciones </a:t>
            </a:r>
            <a:endParaRPr/>
          </a:p>
          <a:p>
            <a:pPr indent="-380990" lvl="0" marL="380990" marR="0" rtl="0" algn="l">
              <a:lnSpc>
                <a:spcPct val="200000"/>
              </a:lnSpc>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Creado identificadores de entidad </a:t>
            </a:r>
            <a:endParaRPr/>
          </a:p>
          <a:p>
            <a:pPr indent="-380990" lvl="0" marL="380990" marR="0" rtl="0" algn="l">
              <a:lnSpc>
                <a:spcPct val="200000"/>
              </a:lnSpc>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Determinar cardinalidades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500"/>
                                        <p:tgtEl>
                                          <p:spTgt spid="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Effect filter="fade" transition="in">
                                      <p:cBhvr>
                                        <p:cTn dur="500"/>
                                        <p:tgtEl>
                                          <p:spTgt spid="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Effect filter="fade" transition="in">
                                      <p:cBhvr>
                                        <p:cTn dur="500"/>
                                        <p:tgtEl>
                                          <p:spTgt spid="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animEffect filter="fade" transition="in">
                                      <p:cBhvr>
                                        <p:cTn dur="500"/>
                                        <p:tgtEl>
                                          <p:spTgt spid="1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4" st="4"/>
                                            </p:txEl>
                                          </p:spTgt>
                                        </p:tgtEl>
                                        <p:attrNameLst>
                                          <p:attrName>style.visibility</p:attrName>
                                        </p:attrNameLst>
                                      </p:cBhvr>
                                      <p:to>
                                        <p:strVal val="visible"/>
                                      </p:to>
                                    </p:set>
                                    <p:animEffect filter="fade" transition="in">
                                      <p:cBhvr>
                                        <p:cTn dur="500"/>
                                        <p:tgtEl>
                                          <p:spTgt spid="1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5" st="5"/>
                                            </p:txEl>
                                          </p:spTgt>
                                        </p:tgtEl>
                                        <p:attrNameLst>
                                          <p:attrName>style.visibility</p:attrName>
                                        </p:attrNameLst>
                                      </p:cBhvr>
                                      <p:to>
                                        <p:strVal val="visible"/>
                                      </p:to>
                                    </p:set>
                                    <p:animEffect filter="fade" transition="in">
                                      <p:cBhvr>
                                        <p:cTn dur="500"/>
                                        <p:tgtEl>
                                          <p:spTgt spid="1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6" st="6"/>
                                            </p:txEl>
                                          </p:spTgt>
                                        </p:tgtEl>
                                        <p:attrNameLst>
                                          <p:attrName>style.visibility</p:attrName>
                                        </p:attrNameLst>
                                      </p:cBhvr>
                                      <p:to>
                                        <p:strVal val="visible"/>
                                      </p:to>
                                    </p:set>
                                    <p:animEffect filter="fade" transition="in">
                                      <p:cBhvr>
                                        <p:cTn dur="500"/>
                                        <p:tgtEl>
                                          <p:spTgt spid="11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0"/>
          <p:cNvSpPr txBox="1"/>
          <p:nvPr/>
        </p:nvSpPr>
        <p:spPr>
          <a:xfrm>
            <a:off x="428977" y="355853"/>
            <a:ext cx="9460089" cy="748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267">
                <a:solidFill>
                  <a:schemeClr val="lt1"/>
                </a:solidFill>
                <a:latin typeface="Calibri"/>
                <a:ea typeface="Calibri"/>
                <a:cs typeface="Calibri"/>
                <a:sym typeface="Calibri"/>
              </a:rPr>
              <a:t>Diagramas E-R utilizando </a:t>
            </a:r>
            <a:r>
              <a:rPr b="1" lang="es-CO" sz="3733">
                <a:solidFill>
                  <a:srgbClr val="00B0F0"/>
                </a:solidFill>
                <a:latin typeface="Helvetica Neue"/>
                <a:ea typeface="Helvetica Neue"/>
                <a:cs typeface="Helvetica Neue"/>
                <a:sym typeface="Helvetica Neue"/>
              </a:rPr>
              <a:t>Crow’s Foot</a:t>
            </a:r>
            <a:endParaRPr b="1" sz="4267">
              <a:solidFill>
                <a:srgbClr val="00B0F0"/>
              </a:solidFill>
              <a:latin typeface="Calibri"/>
              <a:ea typeface="Calibri"/>
              <a:cs typeface="Calibri"/>
              <a:sym typeface="Calibri"/>
            </a:endParaRPr>
          </a:p>
        </p:txBody>
      </p:sp>
      <p:pic>
        <p:nvPicPr>
          <p:cNvPr id="374" name="Google Shape;374;p30"/>
          <p:cNvPicPr preferRelativeResize="0"/>
          <p:nvPr/>
        </p:nvPicPr>
        <p:blipFill rotWithShape="1">
          <a:blip r:embed="rId3">
            <a:alphaModFix/>
          </a:blip>
          <a:srcRect b="0" l="0" r="0" t="0"/>
          <a:stretch/>
        </p:blipFill>
        <p:spPr>
          <a:xfrm>
            <a:off x="3491170" y="2447235"/>
            <a:ext cx="4200327" cy="4127908"/>
          </a:xfrm>
          <a:prstGeom prst="rect">
            <a:avLst/>
          </a:prstGeom>
          <a:noFill/>
          <a:ln>
            <a:noFill/>
          </a:ln>
        </p:spPr>
      </p:pic>
      <p:sp>
        <p:nvSpPr>
          <p:cNvPr id="375" name="Google Shape;375;p30"/>
          <p:cNvSpPr txBox="1"/>
          <p:nvPr/>
        </p:nvSpPr>
        <p:spPr>
          <a:xfrm>
            <a:off x="316088" y="1629809"/>
            <a:ext cx="1152972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El modelo crow’s foot utiliza la notación que se muestra a continuación indicar la cardinalidad de la relación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31"/>
          <p:cNvPicPr preferRelativeResize="0"/>
          <p:nvPr/>
        </p:nvPicPr>
        <p:blipFill rotWithShape="1">
          <a:blip r:embed="rId3">
            <a:alphaModFix/>
          </a:blip>
          <a:srcRect b="0" l="0" r="0" t="0"/>
          <a:stretch/>
        </p:blipFill>
        <p:spPr>
          <a:xfrm>
            <a:off x="1443403" y="2543765"/>
            <a:ext cx="9094469" cy="3365969"/>
          </a:xfrm>
          <a:prstGeom prst="rect">
            <a:avLst/>
          </a:prstGeom>
          <a:noFill/>
          <a:ln>
            <a:noFill/>
          </a:ln>
        </p:spPr>
      </p:pic>
      <p:sp>
        <p:nvSpPr>
          <p:cNvPr id="381" name="Google Shape;381;p31"/>
          <p:cNvSpPr txBox="1"/>
          <p:nvPr/>
        </p:nvSpPr>
        <p:spPr>
          <a:xfrm>
            <a:off x="428977" y="355853"/>
            <a:ext cx="9460089" cy="748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4267">
                <a:solidFill>
                  <a:schemeClr val="lt1"/>
                </a:solidFill>
                <a:latin typeface="Calibri"/>
                <a:ea typeface="Calibri"/>
                <a:cs typeface="Calibri"/>
                <a:sym typeface="Calibri"/>
              </a:rPr>
              <a:t>Diagramas E-R utilizando </a:t>
            </a:r>
            <a:r>
              <a:rPr b="1" lang="es-CO" sz="3733">
                <a:solidFill>
                  <a:schemeClr val="accent6"/>
                </a:solidFill>
                <a:latin typeface="Helvetica Neue"/>
                <a:ea typeface="Helvetica Neue"/>
                <a:cs typeface="Helvetica Neue"/>
                <a:sym typeface="Helvetica Neue"/>
              </a:rPr>
              <a:t>Crow’s Foot</a:t>
            </a:r>
            <a:endParaRPr b="1" sz="4267">
              <a:solidFill>
                <a:schemeClr val="accent6"/>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
        <p:nvSpPr>
          <p:cNvPr id="387" name="Google Shape;387;p32"/>
          <p:cNvSpPr txBox="1"/>
          <p:nvPr/>
        </p:nvSpPr>
        <p:spPr>
          <a:xfrm>
            <a:off x="714963" y="2143079"/>
            <a:ext cx="10528771" cy="3682226"/>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s-CO" sz="2400">
                <a:solidFill>
                  <a:schemeClr val="dk1"/>
                </a:solidFill>
                <a:latin typeface="Calibri"/>
                <a:ea typeface="Calibri"/>
                <a:cs typeface="Calibri"/>
                <a:sym typeface="Calibri"/>
              </a:rPr>
              <a:t>El modelado conceptual de una base de datos a través del Modelo Entidad-Relación tiene tres constructos principales: </a:t>
            </a:r>
            <a:endParaRPr/>
          </a:p>
          <a:p>
            <a:pPr indent="-380990" lvl="0" marL="380990" marR="0" rtl="0" algn="l">
              <a:lnSpc>
                <a:spcPct val="200000"/>
              </a:lnSpc>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Las entidades. </a:t>
            </a:r>
            <a:endParaRPr/>
          </a:p>
          <a:p>
            <a:pPr indent="-380990" lvl="0" marL="380990" marR="0" rtl="0" algn="l">
              <a:lnSpc>
                <a:spcPct val="200000"/>
              </a:lnSpc>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Los atributos de las entidades.</a:t>
            </a:r>
            <a:endParaRPr/>
          </a:p>
          <a:p>
            <a:pPr indent="-380990" lvl="0" marL="380990" marR="0" rtl="0" algn="l">
              <a:lnSpc>
                <a:spcPct val="200000"/>
              </a:lnSpc>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 Las relaciones.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3"/>
          <p:cNvSpPr txBox="1"/>
          <p:nvPr/>
        </p:nvSpPr>
        <p:spPr>
          <a:xfrm>
            <a:off x="173095" y="317662"/>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Etapas de diseño de un sistema de bases de datos </a:t>
            </a:r>
            <a:endParaRPr b="1" i="1" sz="3733">
              <a:solidFill>
                <a:schemeClr val="lt1"/>
              </a:solidFill>
              <a:latin typeface="Calibri"/>
              <a:ea typeface="Calibri"/>
              <a:cs typeface="Calibri"/>
              <a:sym typeface="Calibri"/>
            </a:endParaRPr>
          </a:p>
        </p:txBody>
      </p:sp>
      <p:grpSp>
        <p:nvGrpSpPr>
          <p:cNvPr id="393" name="Google Shape;393;p33"/>
          <p:cNvGrpSpPr/>
          <p:nvPr/>
        </p:nvGrpSpPr>
        <p:grpSpPr>
          <a:xfrm>
            <a:off x="176316" y="1121672"/>
            <a:ext cx="11718952" cy="5418667"/>
            <a:chOff x="3220" y="0"/>
            <a:chExt cx="11718952" cy="5418667"/>
          </a:xfrm>
        </p:grpSpPr>
        <p:sp>
          <p:nvSpPr>
            <p:cNvPr id="394" name="Google Shape;394;p33"/>
            <p:cNvSpPr/>
            <p:nvPr/>
          </p:nvSpPr>
          <p:spPr>
            <a:xfrm>
              <a:off x="818109" y="0"/>
              <a:ext cx="9966584" cy="5418667"/>
            </a:xfrm>
            <a:prstGeom prst="rightArrow">
              <a:avLst>
                <a:gd fmla="val 50000" name="adj1"/>
                <a:gd fmla="val 50000" name="adj2"/>
              </a:avLst>
            </a:prstGeom>
            <a:solidFill>
              <a:srgbClr val="CCD3EA"/>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3220"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txBox="1"/>
            <p:nvPr/>
          </p:nvSpPr>
          <p:spPr>
            <a:xfrm>
              <a:off x="94752"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Planiﬁcación del desarrollo del sistema informático.</a:t>
              </a:r>
              <a:endParaRPr sz="1900">
                <a:solidFill>
                  <a:schemeClr val="lt1"/>
                </a:solidFill>
                <a:latin typeface="Calibri"/>
                <a:ea typeface="Calibri"/>
                <a:cs typeface="Calibri"/>
                <a:sym typeface="Calibri"/>
              </a:endParaRPr>
            </a:p>
          </p:txBody>
        </p:sp>
        <p:sp>
          <p:nvSpPr>
            <p:cNvPr id="397" name="Google Shape;397;p33"/>
            <p:cNvSpPr/>
            <p:nvPr/>
          </p:nvSpPr>
          <p:spPr>
            <a:xfrm>
              <a:off x="1972004"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txBox="1"/>
            <p:nvPr/>
          </p:nvSpPr>
          <p:spPr>
            <a:xfrm>
              <a:off x="2063536"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Diseño Conceptual (Lógico) de la base de datos. </a:t>
              </a:r>
              <a:endParaRPr sz="1900">
                <a:solidFill>
                  <a:schemeClr val="lt1"/>
                </a:solidFill>
                <a:latin typeface="Calibri"/>
                <a:ea typeface="Calibri"/>
                <a:cs typeface="Calibri"/>
                <a:sym typeface="Calibri"/>
              </a:endParaRPr>
            </a:p>
          </p:txBody>
        </p:sp>
        <p:sp>
          <p:nvSpPr>
            <p:cNvPr id="399" name="Google Shape;399;p33"/>
            <p:cNvSpPr/>
            <p:nvPr/>
          </p:nvSpPr>
          <p:spPr>
            <a:xfrm>
              <a:off x="3940788"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txBox="1"/>
            <p:nvPr/>
          </p:nvSpPr>
          <p:spPr>
            <a:xfrm>
              <a:off x="4032320"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Diseño Físico de la base de datos.</a:t>
              </a:r>
              <a:endParaRPr sz="1900">
                <a:solidFill>
                  <a:schemeClr val="lt1"/>
                </a:solidFill>
                <a:latin typeface="Calibri"/>
                <a:ea typeface="Calibri"/>
                <a:cs typeface="Calibri"/>
                <a:sym typeface="Calibri"/>
              </a:endParaRPr>
            </a:p>
          </p:txBody>
        </p:sp>
        <p:sp>
          <p:nvSpPr>
            <p:cNvPr id="401" name="Google Shape;401;p33"/>
            <p:cNvSpPr/>
            <p:nvPr/>
          </p:nvSpPr>
          <p:spPr>
            <a:xfrm>
              <a:off x="5909572"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txBox="1"/>
            <p:nvPr/>
          </p:nvSpPr>
          <p:spPr>
            <a:xfrm>
              <a:off x="6001104"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Carga de los datos a la base de datos.</a:t>
              </a:r>
              <a:endParaRPr sz="1900">
                <a:solidFill>
                  <a:schemeClr val="lt1"/>
                </a:solidFill>
                <a:latin typeface="Calibri"/>
                <a:ea typeface="Calibri"/>
                <a:cs typeface="Calibri"/>
                <a:sym typeface="Calibri"/>
              </a:endParaRPr>
            </a:p>
          </p:txBody>
        </p:sp>
        <p:sp>
          <p:nvSpPr>
            <p:cNvPr id="403" name="Google Shape;403;p33"/>
            <p:cNvSpPr/>
            <p:nvPr/>
          </p:nvSpPr>
          <p:spPr>
            <a:xfrm>
              <a:off x="7878356"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txBox="1"/>
            <p:nvPr/>
          </p:nvSpPr>
          <p:spPr>
            <a:xfrm>
              <a:off x="7969888"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 Operación de la base de datos. </a:t>
              </a:r>
              <a:endParaRPr sz="1900">
                <a:solidFill>
                  <a:schemeClr val="lt1"/>
                </a:solidFill>
                <a:latin typeface="Calibri"/>
                <a:ea typeface="Calibri"/>
                <a:cs typeface="Calibri"/>
                <a:sym typeface="Calibri"/>
              </a:endParaRPr>
            </a:p>
          </p:txBody>
        </p:sp>
        <p:sp>
          <p:nvSpPr>
            <p:cNvPr id="405" name="Google Shape;405;p33"/>
            <p:cNvSpPr/>
            <p:nvPr/>
          </p:nvSpPr>
          <p:spPr>
            <a:xfrm>
              <a:off x="9847140"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txBox="1"/>
            <p:nvPr/>
          </p:nvSpPr>
          <p:spPr>
            <a:xfrm>
              <a:off x="9938672"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 Mantenimiento de la base de datos.</a:t>
              </a:r>
              <a:endParaRPr sz="1900">
                <a:solidFill>
                  <a:schemeClr val="lt1"/>
                </a:solidFill>
                <a:latin typeface="Calibri"/>
                <a:ea typeface="Calibri"/>
                <a:cs typeface="Calibri"/>
                <a:sym typeface="Calibri"/>
              </a:endParaRPr>
            </a:p>
          </p:txBody>
        </p:sp>
      </p:grpSp>
      <p:sp>
        <p:nvSpPr>
          <p:cNvPr id="407" name="Google Shape;407;p33"/>
          <p:cNvSpPr txBox="1"/>
          <p:nvPr/>
        </p:nvSpPr>
        <p:spPr>
          <a:xfrm>
            <a:off x="351841" y="5590601"/>
            <a:ext cx="6238992" cy="1221168"/>
          </a:xfrm>
          <a:prstGeom prst="rect">
            <a:avLst/>
          </a:prstGeom>
          <a:noFill/>
          <a:ln>
            <a:noFill/>
          </a:ln>
        </p:spPr>
        <p:txBody>
          <a:bodyPr anchorCtr="0" anchor="t" bIns="45700" lIns="91425" spcFirstLastPara="1" rIns="91425" wrap="square" tIns="45700">
            <a:spAutoFit/>
          </a:bodyPr>
          <a:lstStyle/>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Analizar del contexto del sistema en bases de datos. </a:t>
            </a:r>
            <a:endParaRPr/>
          </a:p>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Identiﬁcar las entidades del sistema. </a:t>
            </a:r>
            <a:endParaRPr/>
          </a:p>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Diseñar los atributos de las Entidades y Relaciones. </a:t>
            </a:r>
            <a:endParaRPr/>
          </a:p>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Seleccionar las claves primarias y foráneas de las entidades/relaciones de la base de datos.</a:t>
            </a:r>
            <a:endParaRPr/>
          </a:p>
        </p:txBody>
      </p:sp>
      <p:cxnSp>
        <p:nvCxnSpPr>
          <p:cNvPr id="408" name="Google Shape;408;p33"/>
          <p:cNvCxnSpPr/>
          <p:nvPr/>
        </p:nvCxnSpPr>
        <p:spPr>
          <a:xfrm flipH="1" rot="-5400000">
            <a:off x="2687911" y="4657402"/>
            <a:ext cx="1141500" cy="737400"/>
          </a:xfrm>
          <a:prstGeom prst="curvedConnector3">
            <a:avLst>
              <a:gd fmla="val 50000" name="adj1"/>
            </a:avLst>
          </a:prstGeom>
          <a:noFill/>
          <a:ln cap="flat" cmpd="sng" w="12700">
            <a:solidFill>
              <a:srgbClr val="FF0000"/>
            </a:solidFill>
            <a:prstDash val="solid"/>
            <a:miter lim="800000"/>
            <a:headEnd len="sm" w="sm" type="none"/>
            <a:tailEnd len="med" w="med" type="triangle"/>
          </a:ln>
        </p:spPr>
      </p:cxnSp>
      <p:sp>
        <p:nvSpPr>
          <p:cNvPr id="409" name="Google Shape;409;p33"/>
          <p:cNvSpPr txBox="1"/>
          <p:nvPr/>
        </p:nvSpPr>
        <p:spPr>
          <a:xfrm>
            <a:off x="139232" y="1520117"/>
            <a:ext cx="7717835" cy="6669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67">
                <a:solidFill>
                  <a:schemeClr val="dk1"/>
                </a:solidFill>
                <a:latin typeface="Calibri"/>
                <a:ea typeface="Calibri"/>
                <a:cs typeface="Calibri"/>
                <a:sym typeface="Calibri"/>
              </a:rPr>
              <a:t>La creación de una base de datos de soporte a la operación de un sistema informático esta estructurada en los siguientes pasos metodológicos: </a:t>
            </a:r>
            <a:endParaRPr/>
          </a:p>
        </p:txBody>
      </p:sp>
      <p:sp>
        <p:nvSpPr>
          <p:cNvPr id="410" name="Google Shape;410;p33"/>
          <p:cNvSpPr/>
          <p:nvPr/>
        </p:nvSpPr>
        <p:spPr>
          <a:xfrm>
            <a:off x="6216416" y="5358459"/>
            <a:ext cx="1486369" cy="857956"/>
          </a:xfrm>
          <a:prstGeom prst="wave">
            <a:avLst>
              <a:gd fmla="val 12500" name="adj1"/>
              <a:gd fmla="val 0" name="adj2"/>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CO" sz="2400">
                <a:solidFill>
                  <a:schemeClr val="lt1"/>
                </a:solidFill>
                <a:latin typeface="Calibri"/>
                <a:ea typeface="Calibri"/>
                <a:cs typeface="Calibri"/>
                <a:sym typeface="Calibri"/>
              </a:rPr>
              <a:t>Salida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4"/>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Diseño físico de la base de datos</a:t>
            </a:r>
            <a:endParaRPr/>
          </a:p>
        </p:txBody>
      </p:sp>
      <p:sp>
        <p:nvSpPr>
          <p:cNvPr id="416" name="Google Shape;416;p34"/>
          <p:cNvSpPr txBox="1"/>
          <p:nvPr/>
        </p:nvSpPr>
        <p:spPr>
          <a:xfrm>
            <a:off x="669808" y="2570272"/>
            <a:ext cx="11416829"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Con base en los pasos anteriores, los resultados de la Fase de diseño lógico son:</a:t>
            </a:r>
            <a:endParaRPr/>
          </a:p>
          <a:p>
            <a:pPr indent="-380990" lvl="1" marL="990575" marR="0" rtl="0" algn="l">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Las entidades</a:t>
            </a:r>
            <a:endParaRPr/>
          </a:p>
          <a:p>
            <a:pPr indent="-380990" lvl="1" marL="990575" marR="0" rtl="0" algn="l">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Los atributos de las entidades</a:t>
            </a:r>
            <a:endParaRPr/>
          </a:p>
          <a:p>
            <a:pPr indent="-380990" lvl="1" marL="990575" marR="0" rtl="0" algn="l">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Las claves primarias de las entidades</a:t>
            </a:r>
            <a:endParaRPr/>
          </a:p>
          <a:p>
            <a:pPr indent="-380990" lvl="1" marL="990575" marR="0" rtl="0" algn="l">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Las relaciones </a:t>
            </a:r>
            <a:endParaRPr/>
          </a:p>
          <a:p>
            <a:pPr indent="-380990" lvl="1" marL="990575" marR="0" rtl="0" algn="l">
              <a:spcBef>
                <a:spcPts val="0"/>
              </a:spcBef>
              <a:spcAft>
                <a:spcPts val="0"/>
              </a:spcAft>
              <a:buClr>
                <a:schemeClr val="dk1"/>
              </a:buClr>
              <a:buSzPts val="2400"/>
              <a:buFont typeface="Arial"/>
              <a:buChar char="•"/>
            </a:pPr>
            <a:r>
              <a:rPr b="0" i="0" lang="es-CO" sz="2400" u="none" cap="none" strike="noStrike">
                <a:solidFill>
                  <a:schemeClr val="dk1"/>
                </a:solidFill>
                <a:latin typeface="Calibri"/>
                <a:ea typeface="Calibri"/>
                <a:cs typeface="Calibri"/>
                <a:sym typeface="Calibri"/>
              </a:rPr>
              <a:t>Las claves foráneas en su diseño gráﬁco.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animEffect filter="fade" transition="in">
                                      <p:cBhvr>
                                        <p:cTn dur="500"/>
                                        <p:tgtEl>
                                          <p:spTgt spid="4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1" st="1"/>
                                            </p:txEl>
                                          </p:spTgt>
                                        </p:tgtEl>
                                        <p:attrNameLst>
                                          <p:attrName>style.visibility</p:attrName>
                                        </p:attrNameLst>
                                      </p:cBhvr>
                                      <p:to>
                                        <p:strVal val="visible"/>
                                      </p:to>
                                    </p:set>
                                    <p:animEffect filter="fade" transition="in">
                                      <p:cBhvr>
                                        <p:cTn dur="500"/>
                                        <p:tgtEl>
                                          <p:spTgt spid="4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2" st="2"/>
                                            </p:txEl>
                                          </p:spTgt>
                                        </p:tgtEl>
                                        <p:attrNameLst>
                                          <p:attrName>style.visibility</p:attrName>
                                        </p:attrNameLst>
                                      </p:cBhvr>
                                      <p:to>
                                        <p:strVal val="visible"/>
                                      </p:to>
                                    </p:set>
                                    <p:animEffect filter="fade" transition="in">
                                      <p:cBhvr>
                                        <p:cTn dur="500"/>
                                        <p:tgtEl>
                                          <p:spTgt spid="4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3" st="3"/>
                                            </p:txEl>
                                          </p:spTgt>
                                        </p:tgtEl>
                                        <p:attrNameLst>
                                          <p:attrName>style.visibility</p:attrName>
                                        </p:attrNameLst>
                                      </p:cBhvr>
                                      <p:to>
                                        <p:strVal val="visible"/>
                                      </p:to>
                                    </p:set>
                                    <p:animEffect filter="fade" transition="in">
                                      <p:cBhvr>
                                        <p:cTn dur="500"/>
                                        <p:tgtEl>
                                          <p:spTgt spid="4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4" st="4"/>
                                            </p:txEl>
                                          </p:spTgt>
                                        </p:tgtEl>
                                        <p:attrNameLst>
                                          <p:attrName>style.visibility</p:attrName>
                                        </p:attrNameLst>
                                      </p:cBhvr>
                                      <p:to>
                                        <p:strVal val="visible"/>
                                      </p:to>
                                    </p:set>
                                    <p:animEffect filter="fade" transition="in">
                                      <p:cBhvr>
                                        <p:cTn dur="500"/>
                                        <p:tgtEl>
                                          <p:spTgt spid="4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xEl>
                                              <p:pRg end="5" st="5"/>
                                            </p:txEl>
                                          </p:spTgt>
                                        </p:tgtEl>
                                        <p:attrNameLst>
                                          <p:attrName>style.visibility</p:attrName>
                                        </p:attrNameLst>
                                      </p:cBhvr>
                                      <p:to>
                                        <p:strVal val="visible"/>
                                      </p:to>
                                    </p:set>
                                    <p:animEffect filter="fade" transition="in">
                                      <p:cBhvr>
                                        <p:cTn dur="500"/>
                                        <p:tgtEl>
                                          <p:spTgt spid="41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5"/>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Diseño físico de la base de datos</a:t>
            </a:r>
            <a:endParaRPr/>
          </a:p>
        </p:txBody>
      </p:sp>
      <p:sp>
        <p:nvSpPr>
          <p:cNvPr id="422" name="Google Shape;422;p35"/>
          <p:cNvSpPr/>
          <p:nvPr/>
        </p:nvSpPr>
        <p:spPr>
          <a:xfrm>
            <a:off x="1174047" y="2417959"/>
            <a:ext cx="1324564" cy="1053629"/>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O" sz="2400">
                <a:solidFill>
                  <a:schemeClr val="lt1"/>
                </a:solidFill>
                <a:latin typeface="Calibri"/>
                <a:ea typeface="Calibri"/>
                <a:cs typeface="Calibri"/>
                <a:sym typeface="Calibri"/>
              </a:rPr>
              <a:t>MER</a:t>
            </a:r>
            <a:endParaRPr/>
          </a:p>
        </p:txBody>
      </p:sp>
      <p:sp>
        <p:nvSpPr>
          <p:cNvPr id="423" name="Google Shape;423;p35"/>
          <p:cNvSpPr txBox="1"/>
          <p:nvPr/>
        </p:nvSpPr>
        <p:spPr>
          <a:xfrm>
            <a:off x="365010" y="3836972"/>
            <a:ext cx="2942637"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O" sz="2400">
                <a:solidFill>
                  <a:schemeClr val="dk1"/>
                </a:solidFill>
                <a:latin typeface="Calibri"/>
                <a:ea typeface="Calibri"/>
                <a:cs typeface="Calibri"/>
                <a:sym typeface="Calibri"/>
              </a:rPr>
              <a:t>Proporciona el diseño lógico de la base de datos.</a:t>
            </a:r>
            <a:endParaRPr/>
          </a:p>
          <a:p>
            <a:pPr indent="0" lvl="0" marL="0" marR="0" rtl="0" algn="ctr">
              <a:spcBef>
                <a:spcPts val="0"/>
              </a:spcBef>
              <a:spcAft>
                <a:spcPts val="0"/>
              </a:spcAft>
              <a:buNone/>
            </a:pPr>
            <a:r>
              <a:rPr lang="es-CO" sz="2400">
                <a:solidFill>
                  <a:schemeClr val="dk1"/>
                </a:solidFill>
                <a:latin typeface="Calibri"/>
                <a:ea typeface="Calibri"/>
                <a:cs typeface="Calibri"/>
                <a:sym typeface="Calibri"/>
              </a:rPr>
              <a:t> </a:t>
            </a:r>
            <a:endParaRPr/>
          </a:p>
        </p:txBody>
      </p:sp>
      <p:cxnSp>
        <p:nvCxnSpPr>
          <p:cNvPr id="424" name="Google Shape;424;p35"/>
          <p:cNvCxnSpPr/>
          <p:nvPr/>
        </p:nvCxnSpPr>
        <p:spPr>
          <a:xfrm>
            <a:off x="3476979" y="3130788"/>
            <a:ext cx="2193805" cy="0"/>
          </a:xfrm>
          <a:prstGeom prst="straightConnector1">
            <a:avLst/>
          </a:prstGeom>
          <a:noFill/>
          <a:ln cap="flat" cmpd="sng" w="12700">
            <a:solidFill>
              <a:schemeClr val="accent1"/>
            </a:solidFill>
            <a:prstDash val="solid"/>
            <a:miter lim="800000"/>
            <a:headEnd len="sm" w="sm" type="none"/>
            <a:tailEnd len="med" w="med" type="triangle"/>
          </a:ln>
        </p:spPr>
      </p:cxnSp>
      <p:sp>
        <p:nvSpPr>
          <p:cNvPr id="425" name="Google Shape;425;p35"/>
          <p:cNvSpPr txBox="1"/>
          <p:nvPr/>
        </p:nvSpPr>
        <p:spPr>
          <a:xfrm>
            <a:off x="5847645" y="2929721"/>
            <a:ext cx="6096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El paso del </a:t>
            </a:r>
            <a:r>
              <a:rPr b="1" i="1" lang="es-CO" sz="2400">
                <a:solidFill>
                  <a:schemeClr val="dk1"/>
                </a:solidFill>
                <a:latin typeface="Calibri"/>
                <a:ea typeface="Calibri"/>
                <a:cs typeface="Calibri"/>
                <a:sym typeface="Calibri"/>
              </a:rPr>
              <a:t>diseño lógico </a:t>
            </a:r>
            <a:r>
              <a:rPr lang="es-CO" sz="2400">
                <a:solidFill>
                  <a:schemeClr val="dk1"/>
                </a:solidFill>
                <a:latin typeface="Calibri"/>
                <a:ea typeface="Calibri"/>
                <a:cs typeface="Calibri"/>
                <a:sym typeface="Calibri"/>
              </a:rPr>
              <a:t>al </a:t>
            </a:r>
            <a:r>
              <a:rPr b="1" i="1" lang="es-CO" sz="2400">
                <a:solidFill>
                  <a:schemeClr val="dk1"/>
                </a:solidFill>
                <a:latin typeface="Calibri"/>
                <a:ea typeface="Calibri"/>
                <a:cs typeface="Calibri"/>
                <a:sym typeface="Calibri"/>
              </a:rPr>
              <a:t>diseño físico </a:t>
            </a:r>
            <a:r>
              <a:rPr lang="es-CO" sz="2400">
                <a:solidFill>
                  <a:schemeClr val="dk1"/>
                </a:solidFill>
                <a:latin typeface="Calibri"/>
                <a:ea typeface="Calibri"/>
                <a:cs typeface="Calibri"/>
                <a:sym typeface="Calibri"/>
              </a:rPr>
              <a:t>de la base de datos implica convertir el M E-R a una estructura de bases de datos.</a:t>
            </a:r>
            <a:endParaRPr sz="2400">
              <a:solidFill>
                <a:schemeClr val="dk1"/>
              </a:solidFill>
              <a:latin typeface="Calibri"/>
              <a:ea typeface="Calibri"/>
              <a:cs typeface="Calibri"/>
              <a:sym typeface="Calibri"/>
            </a:endParaRPr>
          </a:p>
        </p:txBody>
      </p:sp>
      <p:cxnSp>
        <p:nvCxnSpPr>
          <p:cNvPr id="426" name="Google Shape;426;p35"/>
          <p:cNvCxnSpPr/>
          <p:nvPr/>
        </p:nvCxnSpPr>
        <p:spPr>
          <a:xfrm>
            <a:off x="8775230" y="3702756"/>
            <a:ext cx="2182517" cy="0"/>
          </a:xfrm>
          <a:prstGeom prst="straightConnector1">
            <a:avLst/>
          </a:prstGeom>
          <a:noFill/>
          <a:ln cap="flat" cmpd="sng" w="12700">
            <a:solidFill>
              <a:schemeClr val="accent6"/>
            </a:solidFill>
            <a:prstDash val="solid"/>
            <a:miter lim="800000"/>
            <a:headEnd len="sm" w="sm" type="none"/>
            <a:tailEnd len="sm" w="sm" type="none"/>
          </a:ln>
        </p:spPr>
      </p:cxnSp>
      <p:cxnSp>
        <p:nvCxnSpPr>
          <p:cNvPr id="427" name="Google Shape;427;p35"/>
          <p:cNvCxnSpPr/>
          <p:nvPr/>
        </p:nvCxnSpPr>
        <p:spPr>
          <a:xfrm>
            <a:off x="5953008" y="4160828"/>
            <a:ext cx="3635021" cy="0"/>
          </a:xfrm>
          <a:prstGeom prst="straightConnector1">
            <a:avLst/>
          </a:prstGeom>
          <a:noFill/>
          <a:ln cap="flat" cmpd="sng" w="12700">
            <a:solidFill>
              <a:schemeClr val="accent6"/>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animEffect filter="fade" transition="in">
                                      <p:cBhvr>
                                        <p:cTn dur="500"/>
                                        <p:tgtEl>
                                          <p:spTgt spid="4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6"/>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Diseño físico de la base de datos</a:t>
            </a:r>
            <a:endParaRPr/>
          </a:p>
        </p:txBody>
      </p:sp>
      <p:pic>
        <p:nvPicPr>
          <p:cNvPr id="433" name="Google Shape;433;p36"/>
          <p:cNvPicPr preferRelativeResize="0"/>
          <p:nvPr/>
        </p:nvPicPr>
        <p:blipFill rotWithShape="1">
          <a:blip r:embed="rId3">
            <a:alphaModFix/>
          </a:blip>
          <a:srcRect b="0" l="0" r="0" t="0"/>
          <a:stretch/>
        </p:blipFill>
        <p:spPr>
          <a:xfrm>
            <a:off x="966924" y="1691272"/>
            <a:ext cx="3669049" cy="317434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34" name="Google Shape;434;p36"/>
          <p:cNvSpPr txBox="1"/>
          <p:nvPr/>
        </p:nvSpPr>
        <p:spPr>
          <a:xfrm>
            <a:off x="331141" y="5763413"/>
            <a:ext cx="6096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2400">
                <a:solidFill>
                  <a:schemeClr val="dk1"/>
                </a:solidFill>
                <a:latin typeface="Calibri"/>
                <a:ea typeface="Calibri"/>
                <a:cs typeface="Calibri"/>
                <a:sym typeface="Calibri"/>
              </a:rPr>
              <a:t>Gestor de la base de datos sea relacional </a:t>
            </a:r>
            <a:endParaRPr b="1" i="1" sz="2400">
              <a:solidFill>
                <a:schemeClr val="dk1"/>
              </a:solidFill>
              <a:latin typeface="Calibri"/>
              <a:ea typeface="Calibri"/>
              <a:cs typeface="Calibri"/>
              <a:sym typeface="Calibri"/>
            </a:endParaRPr>
          </a:p>
        </p:txBody>
      </p:sp>
      <p:sp>
        <p:nvSpPr>
          <p:cNvPr id="435" name="Google Shape;435;p36"/>
          <p:cNvSpPr txBox="1"/>
          <p:nvPr/>
        </p:nvSpPr>
        <p:spPr>
          <a:xfrm>
            <a:off x="5136605" y="2913856"/>
            <a:ext cx="6329304"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2400">
                <a:solidFill>
                  <a:schemeClr val="dk1"/>
                </a:solidFill>
                <a:latin typeface="Calibri"/>
                <a:ea typeface="Calibri"/>
                <a:cs typeface="Calibri"/>
                <a:sym typeface="Calibri"/>
              </a:rPr>
              <a:t>En el caso de que el gestor de la base de datos sea relacional, entonces las estructuras de datos que se maneja en la organización física interna de los datos son </a:t>
            </a:r>
            <a:r>
              <a:rPr b="1" i="1" lang="es-CO" sz="2400">
                <a:solidFill>
                  <a:schemeClr val="dk1"/>
                </a:solidFill>
                <a:latin typeface="Calibri"/>
                <a:ea typeface="Calibri"/>
                <a:cs typeface="Calibri"/>
                <a:sym typeface="Calibri"/>
              </a:rPr>
              <a:t>tablas relacionales</a:t>
            </a:r>
            <a:r>
              <a:rPr lang="es-CO" sz="2400">
                <a:solidFill>
                  <a:schemeClr val="dk1"/>
                </a:solidFill>
                <a:latin typeface="Calibri"/>
                <a:ea typeface="Calibri"/>
                <a:cs typeface="Calibri"/>
                <a:sym typeface="Calibri"/>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7"/>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Diseño físico de la base de datos</a:t>
            </a:r>
            <a:endParaRPr/>
          </a:p>
        </p:txBody>
      </p:sp>
      <p:sp>
        <p:nvSpPr>
          <p:cNvPr id="441" name="Google Shape;441;p37"/>
          <p:cNvSpPr/>
          <p:nvPr/>
        </p:nvSpPr>
        <p:spPr>
          <a:xfrm>
            <a:off x="2393247" y="2325514"/>
            <a:ext cx="1324564" cy="1053629"/>
          </a:xfrm>
          <a:prstGeom prst="ellipse">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CO" sz="2400">
                <a:solidFill>
                  <a:schemeClr val="lt1"/>
                </a:solidFill>
                <a:latin typeface="Calibri"/>
                <a:ea typeface="Calibri"/>
                <a:cs typeface="Calibri"/>
                <a:sym typeface="Calibri"/>
              </a:rPr>
              <a:t>MER</a:t>
            </a:r>
            <a:endParaRPr/>
          </a:p>
        </p:txBody>
      </p:sp>
      <p:cxnSp>
        <p:nvCxnSpPr>
          <p:cNvPr id="442" name="Google Shape;442;p37"/>
          <p:cNvCxnSpPr/>
          <p:nvPr/>
        </p:nvCxnSpPr>
        <p:spPr>
          <a:xfrm>
            <a:off x="4696179" y="3038343"/>
            <a:ext cx="2193805" cy="0"/>
          </a:xfrm>
          <a:prstGeom prst="straightConnector1">
            <a:avLst/>
          </a:prstGeom>
          <a:noFill/>
          <a:ln cap="flat" cmpd="sng" w="12700">
            <a:solidFill>
              <a:schemeClr val="accent1"/>
            </a:solidFill>
            <a:prstDash val="solid"/>
            <a:miter lim="800000"/>
            <a:headEnd len="sm" w="sm" type="none"/>
            <a:tailEnd len="med" w="med" type="triangle"/>
          </a:ln>
        </p:spPr>
      </p:cxnSp>
      <p:sp>
        <p:nvSpPr>
          <p:cNvPr id="443" name="Google Shape;443;p37"/>
          <p:cNvSpPr txBox="1"/>
          <p:nvPr/>
        </p:nvSpPr>
        <p:spPr>
          <a:xfrm>
            <a:off x="925688" y="4630737"/>
            <a:ext cx="1028794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Para el paso del M ER de carácter gràﬁco a las estructuras de tablas, se utiliza el </a:t>
            </a:r>
            <a:r>
              <a:rPr b="1" i="1" lang="es-CO" sz="2400">
                <a:solidFill>
                  <a:schemeClr val="dk1"/>
                </a:solidFill>
                <a:latin typeface="Calibri"/>
                <a:ea typeface="Calibri"/>
                <a:cs typeface="Calibri"/>
                <a:sym typeface="Calibri"/>
              </a:rPr>
              <a:t>Modelo Relacional </a:t>
            </a:r>
            <a:r>
              <a:rPr lang="es-CO" sz="2400">
                <a:solidFill>
                  <a:schemeClr val="dk1"/>
                </a:solidFill>
                <a:latin typeface="Calibri"/>
                <a:ea typeface="Calibri"/>
                <a:cs typeface="Calibri"/>
                <a:sym typeface="Calibri"/>
              </a:rPr>
              <a:t>(MR).</a:t>
            </a:r>
            <a:endParaRPr/>
          </a:p>
        </p:txBody>
      </p:sp>
      <p:sp>
        <p:nvSpPr>
          <p:cNvPr id="444" name="Google Shape;444;p37"/>
          <p:cNvSpPr/>
          <p:nvPr/>
        </p:nvSpPr>
        <p:spPr>
          <a:xfrm>
            <a:off x="7228654" y="2131715"/>
            <a:ext cx="1414873" cy="1271884"/>
          </a:xfrm>
          <a:prstGeom prst="rect">
            <a:avLst/>
          </a:prstGeom>
          <a:solidFill>
            <a:schemeClr val="accent3"/>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2400">
                <a:solidFill>
                  <a:schemeClr val="lt1"/>
                </a:solidFill>
                <a:latin typeface="Calibri"/>
                <a:ea typeface="Calibri"/>
                <a:cs typeface="Calibri"/>
                <a:sym typeface="Calibri"/>
              </a:rPr>
              <a:t>MR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8"/>
          <p:cNvSpPr txBox="1"/>
          <p:nvPr/>
        </p:nvSpPr>
        <p:spPr>
          <a:xfrm>
            <a:off x="0" y="374049"/>
            <a:ext cx="1146951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Diseño físico de la base de datos: </a:t>
            </a:r>
            <a:r>
              <a:rPr b="1" i="1" lang="es-CO" sz="3733">
                <a:solidFill>
                  <a:schemeClr val="lt1"/>
                </a:solidFill>
                <a:latin typeface="Calibri"/>
                <a:ea typeface="Calibri"/>
                <a:cs typeface="Calibri"/>
                <a:sym typeface="Calibri"/>
              </a:rPr>
              <a:t>El Modelo Relacional</a:t>
            </a:r>
            <a:endParaRPr/>
          </a:p>
        </p:txBody>
      </p:sp>
      <p:sp>
        <p:nvSpPr>
          <p:cNvPr id="450" name="Google Shape;450;p38"/>
          <p:cNvSpPr txBox="1"/>
          <p:nvPr/>
        </p:nvSpPr>
        <p:spPr>
          <a:xfrm>
            <a:off x="278460" y="1613992"/>
            <a:ext cx="11311465"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 Representa la estructura de la base de datos como una colección de relaciones.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 Las relaciones en la base de datos toman del M E-R las entidades con sus atributos y las relaciones representadas a través de tablas.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 El contenido de una tabla relacional es una estructura de n ﬁlas, llamadas tuplas, por m Columnas.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 Las Columnas corresponden a los atributos de las entidades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 Las tuplas o ﬁlas almacenan los datos concretos de la tabla relacional.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9"/>
          <p:cNvSpPr txBox="1"/>
          <p:nvPr/>
        </p:nvSpPr>
        <p:spPr>
          <a:xfrm>
            <a:off x="173095" y="317662"/>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Etapas de diseño de un sistema de bases de datos </a:t>
            </a:r>
            <a:endParaRPr b="1" i="1" sz="3733">
              <a:solidFill>
                <a:schemeClr val="lt1"/>
              </a:solidFill>
              <a:latin typeface="Calibri"/>
              <a:ea typeface="Calibri"/>
              <a:cs typeface="Calibri"/>
              <a:sym typeface="Calibri"/>
            </a:endParaRPr>
          </a:p>
        </p:txBody>
      </p:sp>
      <p:grpSp>
        <p:nvGrpSpPr>
          <p:cNvPr id="456" name="Google Shape;456;p39"/>
          <p:cNvGrpSpPr/>
          <p:nvPr/>
        </p:nvGrpSpPr>
        <p:grpSpPr>
          <a:xfrm>
            <a:off x="176316" y="1121672"/>
            <a:ext cx="11718952" cy="5418667"/>
            <a:chOff x="3220" y="0"/>
            <a:chExt cx="11718952" cy="5418667"/>
          </a:xfrm>
        </p:grpSpPr>
        <p:sp>
          <p:nvSpPr>
            <p:cNvPr id="457" name="Google Shape;457;p39"/>
            <p:cNvSpPr/>
            <p:nvPr/>
          </p:nvSpPr>
          <p:spPr>
            <a:xfrm>
              <a:off x="818109" y="0"/>
              <a:ext cx="9966584" cy="5418667"/>
            </a:xfrm>
            <a:prstGeom prst="rightArrow">
              <a:avLst>
                <a:gd fmla="val 50000" name="adj1"/>
                <a:gd fmla="val 50000" name="adj2"/>
              </a:avLst>
            </a:prstGeom>
            <a:solidFill>
              <a:srgbClr val="CCD3EA"/>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3220"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txBox="1"/>
            <p:nvPr/>
          </p:nvSpPr>
          <p:spPr>
            <a:xfrm>
              <a:off x="94752"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Planiﬁcación del desarrollo del sistema informático.</a:t>
              </a:r>
              <a:endParaRPr sz="1900">
                <a:solidFill>
                  <a:schemeClr val="lt1"/>
                </a:solidFill>
                <a:latin typeface="Calibri"/>
                <a:ea typeface="Calibri"/>
                <a:cs typeface="Calibri"/>
                <a:sym typeface="Calibri"/>
              </a:endParaRPr>
            </a:p>
          </p:txBody>
        </p:sp>
        <p:sp>
          <p:nvSpPr>
            <p:cNvPr id="460" name="Google Shape;460;p39"/>
            <p:cNvSpPr/>
            <p:nvPr/>
          </p:nvSpPr>
          <p:spPr>
            <a:xfrm>
              <a:off x="1972004"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txBox="1"/>
            <p:nvPr/>
          </p:nvSpPr>
          <p:spPr>
            <a:xfrm>
              <a:off x="2063536"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Diseño Conceptual (Lógico) de la base de datos. </a:t>
              </a:r>
              <a:endParaRPr sz="1900">
                <a:solidFill>
                  <a:schemeClr val="lt1"/>
                </a:solidFill>
                <a:latin typeface="Calibri"/>
                <a:ea typeface="Calibri"/>
                <a:cs typeface="Calibri"/>
                <a:sym typeface="Calibri"/>
              </a:endParaRPr>
            </a:p>
          </p:txBody>
        </p:sp>
        <p:sp>
          <p:nvSpPr>
            <p:cNvPr id="462" name="Google Shape;462;p39"/>
            <p:cNvSpPr/>
            <p:nvPr/>
          </p:nvSpPr>
          <p:spPr>
            <a:xfrm>
              <a:off x="3940788"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txBox="1"/>
            <p:nvPr/>
          </p:nvSpPr>
          <p:spPr>
            <a:xfrm>
              <a:off x="4032320"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Diseño Físico de la base de datos.</a:t>
              </a:r>
              <a:endParaRPr sz="1900">
                <a:solidFill>
                  <a:schemeClr val="lt1"/>
                </a:solidFill>
                <a:latin typeface="Calibri"/>
                <a:ea typeface="Calibri"/>
                <a:cs typeface="Calibri"/>
                <a:sym typeface="Calibri"/>
              </a:endParaRPr>
            </a:p>
          </p:txBody>
        </p:sp>
        <p:sp>
          <p:nvSpPr>
            <p:cNvPr id="464" name="Google Shape;464;p39"/>
            <p:cNvSpPr/>
            <p:nvPr/>
          </p:nvSpPr>
          <p:spPr>
            <a:xfrm>
              <a:off x="5909572"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txBox="1"/>
            <p:nvPr/>
          </p:nvSpPr>
          <p:spPr>
            <a:xfrm>
              <a:off x="6001104"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Carga de los datos a la base de datos.</a:t>
              </a:r>
              <a:endParaRPr sz="1900">
                <a:solidFill>
                  <a:schemeClr val="lt1"/>
                </a:solidFill>
                <a:latin typeface="Calibri"/>
                <a:ea typeface="Calibri"/>
                <a:cs typeface="Calibri"/>
                <a:sym typeface="Calibri"/>
              </a:endParaRPr>
            </a:p>
          </p:txBody>
        </p:sp>
        <p:sp>
          <p:nvSpPr>
            <p:cNvPr id="466" name="Google Shape;466;p39"/>
            <p:cNvSpPr/>
            <p:nvPr/>
          </p:nvSpPr>
          <p:spPr>
            <a:xfrm>
              <a:off x="7878356"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txBox="1"/>
            <p:nvPr/>
          </p:nvSpPr>
          <p:spPr>
            <a:xfrm>
              <a:off x="7969888"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 Operación de la base de datos. </a:t>
              </a:r>
              <a:endParaRPr sz="1900">
                <a:solidFill>
                  <a:schemeClr val="lt1"/>
                </a:solidFill>
                <a:latin typeface="Calibri"/>
                <a:ea typeface="Calibri"/>
                <a:cs typeface="Calibri"/>
                <a:sym typeface="Calibri"/>
              </a:endParaRPr>
            </a:p>
          </p:txBody>
        </p:sp>
        <p:sp>
          <p:nvSpPr>
            <p:cNvPr id="468" name="Google Shape;468;p39"/>
            <p:cNvSpPr/>
            <p:nvPr/>
          </p:nvSpPr>
          <p:spPr>
            <a:xfrm>
              <a:off x="9847140"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txBox="1"/>
            <p:nvPr/>
          </p:nvSpPr>
          <p:spPr>
            <a:xfrm>
              <a:off x="9938672"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 Mantenimiento de la base de datos.</a:t>
              </a:r>
              <a:endParaRPr sz="1900">
                <a:solidFill>
                  <a:schemeClr val="lt1"/>
                </a:solidFill>
                <a:latin typeface="Calibri"/>
                <a:ea typeface="Calibri"/>
                <a:cs typeface="Calibri"/>
                <a:sym typeface="Calibri"/>
              </a:endParaRPr>
            </a:p>
          </p:txBody>
        </p:sp>
      </p:grpSp>
      <p:sp>
        <p:nvSpPr>
          <p:cNvPr id="470" name="Google Shape;470;p39"/>
          <p:cNvSpPr/>
          <p:nvPr/>
        </p:nvSpPr>
        <p:spPr>
          <a:xfrm>
            <a:off x="6713126" y="2891528"/>
            <a:ext cx="481660" cy="364141"/>
          </a:xfrm>
          <a:custGeom>
            <a:rect b="b" l="l" r="r" t="t"/>
            <a:pathLst>
              <a:path extrusionOk="0" h="545219" w="733778">
                <a:moveTo>
                  <a:pt x="0" y="304800"/>
                </a:moveTo>
                <a:cubicBezTo>
                  <a:pt x="3763" y="342430"/>
                  <a:pt x="7704" y="380042"/>
                  <a:pt x="11289" y="417689"/>
                </a:cubicBezTo>
                <a:cubicBezTo>
                  <a:pt x="15230" y="459065"/>
                  <a:pt x="3990" y="504692"/>
                  <a:pt x="22578" y="541867"/>
                </a:cubicBezTo>
                <a:cubicBezTo>
                  <a:pt x="29718" y="556147"/>
                  <a:pt x="47165" y="520991"/>
                  <a:pt x="56445" y="508000"/>
                </a:cubicBezTo>
                <a:cubicBezTo>
                  <a:pt x="66226" y="494306"/>
                  <a:pt x="69242" y="476539"/>
                  <a:pt x="79023" y="462845"/>
                </a:cubicBezTo>
                <a:cubicBezTo>
                  <a:pt x="88302" y="449854"/>
                  <a:pt x="102209" y="440845"/>
                  <a:pt x="112889" y="428978"/>
                </a:cubicBezTo>
                <a:cubicBezTo>
                  <a:pt x="136097" y="403191"/>
                  <a:pt x="158951" y="377047"/>
                  <a:pt x="180623" y="349956"/>
                </a:cubicBezTo>
                <a:cubicBezTo>
                  <a:pt x="234339" y="282811"/>
                  <a:pt x="162374" y="345627"/>
                  <a:pt x="259645" y="248356"/>
                </a:cubicBezTo>
                <a:cubicBezTo>
                  <a:pt x="272949" y="235052"/>
                  <a:pt x="289331" y="225199"/>
                  <a:pt x="304800" y="214489"/>
                </a:cubicBezTo>
                <a:cubicBezTo>
                  <a:pt x="338265" y="191321"/>
                  <a:pt x="371632" y="167919"/>
                  <a:pt x="406400" y="146756"/>
                </a:cubicBezTo>
                <a:cubicBezTo>
                  <a:pt x="458230" y="115208"/>
                  <a:pt x="506883" y="75633"/>
                  <a:pt x="564445" y="56445"/>
                </a:cubicBezTo>
                <a:cubicBezTo>
                  <a:pt x="587023" y="48919"/>
                  <a:pt x="610081" y="42706"/>
                  <a:pt x="632178" y="33867"/>
                </a:cubicBezTo>
                <a:cubicBezTo>
                  <a:pt x="647803" y="27617"/>
                  <a:pt x="661369" y="16611"/>
                  <a:pt x="677334" y="11289"/>
                </a:cubicBezTo>
                <a:cubicBezTo>
                  <a:pt x="695537" y="5221"/>
                  <a:pt x="733778" y="0"/>
                  <a:pt x="733778" y="0"/>
                </a:cubicBezTo>
              </a:path>
            </a:pathLst>
          </a:custGeom>
          <a:noFill/>
          <a:ln cap="flat" cmpd="sng" w="38100">
            <a:solidFill>
              <a:srgbClr val="FF0000"/>
            </a:solidFill>
            <a:prstDash val="solid"/>
            <a:miter lim="800000"/>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nvSpPr>
        <p:spPr>
          <a:xfrm>
            <a:off x="353718" y="423025"/>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Data Modeling with the </a:t>
            </a:r>
            <a:r>
              <a:rPr b="1" i="1" lang="es-CO" sz="3733">
                <a:solidFill>
                  <a:schemeClr val="lt1"/>
                </a:solidFill>
                <a:latin typeface="Calibri"/>
                <a:ea typeface="Calibri"/>
                <a:cs typeface="Calibri"/>
                <a:sym typeface="Calibri"/>
              </a:rPr>
              <a:t>Entity- Relationship Model</a:t>
            </a:r>
            <a:endParaRPr b="1" i="1" sz="3733">
              <a:solidFill>
                <a:schemeClr val="lt1"/>
              </a:solidFill>
              <a:latin typeface="Calibri"/>
              <a:ea typeface="Calibri"/>
              <a:cs typeface="Calibri"/>
              <a:sym typeface="Calibri"/>
            </a:endParaRPr>
          </a:p>
        </p:txBody>
      </p:sp>
      <p:sp>
        <p:nvSpPr>
          <p:cNvPr id="116" name="Google Shape;116;p4"/>
          <p:cNvSpPr/>
          <p:nvPr/>
        </p:nvSpPr>
        <p:spPr>
          <a:xfrm>
            <a:off x="1190847" y="2802283"/>
            <a:ext cx="6394659" cy="2708434"/>
          </a:xfrm>
          <a:prstGeom prst="rect">
            <a:avLst/>
          </a:prstGeom>
          <a:noFill/>
          <a:ln>
            <a:noFill/>
          </a:ln>
        </p:spPr>
        <p:txBody>
          <a:bodyPr anchorCtr="0" anchor="ctr" bIns="60950" lIns="121900" spcFirstLastPara="1" rIns="121900" wrap="square" tIns="6095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Hemos utilizado modelado de datos con la técnica de modelado más popular:  entidad-relación.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El modelado de datos es parte del proceso de diseño y análisis de sistemas.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Requisitos para especular en bolsa" id="117" name="Google Shape;117;p4"/>
          <p:cNvPicPr preferRelativeResize="0"/>
          <p:nvPr/>
        </p:nvPicPr>
        <p:blipFill rotWithShape="1">
          <a:blip r:embed="rId3">
            <a:alphaModFix/>
          </a:blip>
          <a:srcRect b="0" l="0" r="0" t="0"/>
          <a:stretch/>
        </p:blipFill>
        <p:spPr>
          <a:xfrm>
            <a:off x="7846647" y="2857573"/>
            <a:ext cx="3797300" cy="2146300"/>
          </a:xfrm>
          <a:prstGeom prst="rect">
            <a:avLst/>
          </a:prstGeom>
          <a:noFill/>
          <a:ln>
            <a:noFill/>
          </a:ln>
        </p:spPr>
      </p:pic>
      <p:cxnSp>
        <p:nvCxnSpPr>
          <p:cNvPr id="118" name="Google Shape;118;p4"/>
          <p:cNvCxnSpPr/>
          <p:nvPr/>
        </p:nvCxnSpPr>
        <p:spPr>
          <a:xfrm>
            <a:off x="5562600" y="4770120"/>
            <a:ext cx="1432560" cy="0"/>
          </a:xfrm>
          <a:prstGeom prst="straightConnector1">
            <a:avLst/>
          </a:prstGeom>
          <a:noFill/>
          <a:ln cap="flat" cmpd="sng" w="57150">
            <a:solidFill>
              <a:srgbClr val="FF0000"/>
            </a:solidFill>
            <a:prstDash val="solid"/>
            <a:miter lim="800000"/>
            <a:headEnd len="sm" w="sm" type="none"/>
            <a:tailEnd len="sm" w="sm" type="none"/>
          </a:ln>
        </p:spPr>
      </p:cxnSp>
      <p:cxnSp>
        <p:nvCxnSpPr>
          <p:cNvPr id="119" name="Google Shape;119;p4"/>
          <p:cNvCxnSpPr/>
          <p:nvPr/>
        </p:nvCxnSpPr>
        <p:spPr>
          <a:xfrm>
            <a:off x="1190847" y="5166360"/>
            <a:ext cx="3731673" cy="0"/>
          </a:xfrm>
          <a:prstGeom prst="straightConnector1">
            <a:avLst/>
          </a:prstGeom>
          <a:noFill/>
          <a:ln cap="flat" cmpd="sng" w="57150">
            <a:solidFill>
              <a:srgbClr val="FF0000"/>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500"/>
                                        <p:tgtEl>
                                          <p:spTgt spid="1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animEffect filter="fade" transition="in">
                                      <p:cBhvr>
                                        <p:cTn dur="500"/>
                                        <p:tgtEl>
                                          <p:spTgt spid="1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animEffect filter="fade" transition="in">
                                      <p:cBhvr>
                                        <p:cTn dur="500"/>
                                        <p:tgtEl>
                                          <p:spTgt spid="1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animEffect filter="fade" transition="in">
                                      <p:cBhvr>
                                        <p:cTn dur="500"/>
                                        <p:tgtEl>
                                          <p:spTgt spid="1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0"/>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Carga de los datos a la base de datos</a:t>
            </a:r>
            <a:endParaRPr/>
          </a:p>
        </p:txBody>
      </p:sp>
      <p:sp>
        <p:nvSpPr>
          <p:cNvPr id="476" name="Google Shape;476;p40"/>
          <p:cNvSpPr txBox="1"/>
          <p:nvPr/>
        </p:nvSpPr>
        <p:spPr>
          <a:xfrm>
            <a:off x="293510" y="1706027"/>
            <a:ext cx="11221157" cy="337464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2133">
                <a:solidFill>
                  <a:schemeClr val="dk1"/>
                </a:solidFill>
                <a:latin typeface="Calibri"/>
                <a:ea typeface="Calibri"/>
                <a:cs typeface="Calibri"/>
                <a:sym typeface="Calibri"/>
              </a:rPr>
              <a:t>- La carga de los datos a la base de datos es la deﬁnición concreta de la base de datos (física) utilizando el gestor de la base de datos. </a:t>
            </a:r>
            <a:endParaRPr/>
          </a:p>
          <a:p>
            <a:pPr indent="0" lvl="0" marL="0" marR="0" rtl="0" algn="just">
              <a:spcBef>
                <a:spcPts val="0"/>
              </a:spcBef>
              <a:spcAft>
                <a:spcPts val="0"/>
              </a:spcAft>
              <a:buNone/>
            </a:pPr>
            <a:r>
              <a:t/>
            </a:r>
            <a:endParaRPr sz="2133">
              <a:solidFill>
                <a:schemeClr val="dk1"/>
              </a:solidFill>
              <a:latin typeface="Calibri"/>
              <a:ea typeface="Calibri"/>
              <a:cs typeface="Calibri"/>
              <a:sym typeface="Calibri"/>
            </a:endParaRPr>
          </a:p>
          <a:p>
            <a:pPr indent="0" lvl="0" marL="0" marR="0" rtl="0" algn="just">
              <a:spcBef>
                <a:spcPts val="0"/>
              </a:spcBef>
              <a:spcAft>
                <a:spcPts val="0"/>
              </a:spcAft>
              <a:buNone/>
            </a:pPr>
            <a:r>
              <a:rPr lang="es-CO" sz="2133">
                <a:solidFill>
                  <a:schemeClr val="dk1"/>
                </a:solidFill>
                <a:latin typeface="Calibri"/>
                <a:ea typeface="Calibri"/>
                <a:cs typeface="Calibri"/>
                <a:sym typeface="Calibri"/>
              </a:rPr>
              <a:t>- Es necesario que la carga de datos tanto en sus deﬁniciones como en la acción de poblar la base de datos tenga en cuenta las reglas de integridad de la base de datos en sus diferentes restricciones de datos, entidades, dominios o generales para el aseguramiento de la calidad de los datos.</a:t>
            </a:r>
            <a:endParaRPr/>
          </a:p>
          <a:p>
            <a:pPr indent="0" lvl="0" marL="0" marR="0" rtl="0" algn="just">
              <a:spcBef>
                <a:spcPts val="0"/>
              </a:spcBef>
              <a:spcAft>
                <a:spcPts val="0"/>
              </a:spcAft>
              <a:buNone/>
            </a:pPr>
            <a:r>
              <a:t/>
            </a:r>
            <a:endParaRPr sz="2133">
              <a:solidFill>
                <a:schemeClr val="dk1"/>
              </a:solidFill>
              <a:latin typeface="Calibri"/>
              <a:ea typeface="Calibri"/>
              <a:cs typeface="Calibri"/>
              <a:sym typeface="Calibri"/>
            </a:endParaRPr>
          </a:p>
          <a:p>
            <a:pPr indent="0" lvl="0" marL="0" marR="0" rtl="0" algn="just">
              <a:spcBef>
                <a:spcPts val="0"/>
              </a:spcBef>
              <a:spcAft>
                <a:spcPts val="0"/>
              </a:spcAft>
              <a:buNone/>
            </a:pPr>
            <a:r>
              <a:rPr lang="es-CO" sz="2133">
                <a:solidFill>
                  <a:schemeClr val="dk1"/>
                </a:solidFill>
                <a:latin typeface="Calibri"/>
                <a:ea typeface="Calibri"/>
                <a:cs typeface="Calibri"/>
                <a:sym typeface="Calibri"/>
              </a:rPr>
              <a:t>- El éxito de un sistema de información radica en la fidelidad de los datos que están almacenados en el sistema con el propósito de generar información conﬁable al usuario. </a:t>
            </a:r>
            <a:endParaRPr/>
          </a:p>
          <a:p>
            <a:pPr indent="0" lvl="0" marL="0" marR="0" rtl="0" algn="just">
              <a:spcBef>
                <a:spcPts val="0"/>
              </a:spcBef>
              <a:spcAft>
                <a:spcPts val="0"/>
              </a:spcAft>
              <a:buNone/>
            </a:pPr>
            <a:r>
              <a:t/>
            </a:r>
            <a:endParaRPr sz="2133">
              <a:solidFill>
                <a:schemeClr val="dk1"/>
              </a:solidFill>
              <a:latin typeface="Calibri"/>
              <a:ea typeface="Calibri"/>
              <a:cs typeface="Calibri"/>
              <a:sym typeface="Calibri"/>
            </a:endParaRPr>
          </a:p>
        </p:txBody>
      </p:sp>
      <p:sp>
        <p:nvSpPr>
          <p:cNvPr id="477" name="Google Shape;477;p40"/>
          <p:cNvSpPr txBox="1"/>
          <p:nvPr/>
        </p:nvSpPr>
        <p:spPr>
          <a:xfrm>
            <a:off x="3048000" y="5093012"/>
            <a:ext cx="6096000" cy="1323439"/>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1600">
                <a:solidFill>
                  <a:schemeClr val="dk1"/>
                </a:solidFill>
                <a:latin typeface="Calibri"/>
                <a:ea typeface="Calibri"/>
                <a:cs typeface="Calibri"/>
                <a:sym typeface="Calibri"/>
              </a:rPr>
              <a:t>Asumiendo que las etapas sugeridas previamente para diseñar la base de datos han sido realizadas correctamente, poblar la base de datos requiere el conocimiento del tipo de datos soportados por el estándar SQL y la utilización de funciones para cumplir con las restricciones de integridad en la base de datos.</a:t>
            </a:r>
            <a:endParaRPr sz="16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1"/>
          <p:cNvSpPr txBox="1"/>
          <p:nvPr/>
        </p:nvSpPr>
        <p:spPr>
          <a:xfrm>
            <a:off x="173095" y="317662"/>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Etapas de diseño de un sistema de bases de datos </a:t>
            </a:r>
            <a:endParaRPr b="1" i="1" sz="3733">
              <a:solidFill>
                <a:schemeClr val="lt1"/>
              </a:solidFill>
              <a:latin typeface="Calibri"/>
              <a:ea typeface="Calibri"/>
              <a:cs typeface="Calibri"/>
              <a:sym typeface="Calibri"/>
            </a:endParaRPr>
          </a:p>
        </p:txBody>
      </p:sp>
      <p:grpSp>
        <p:nvGrpSpPr>
          <p:cNvPr id="483" name="Google Shape;483;p41"/>
          <p:cNvGrpSpPr/>
          <p:nvPr/>
        </p:nvGrpSpPr>
        <p:grpSpPr>
          <a:xfrm>
            <a:off x="176316" y="1121672"/>
            <a:ext cx="11718952" cy="5418667"/>
            <a:chOff x="3220" y="0"/>
            <a:chExt cx="11718952" cy="5418667"/>
          </a:xfrm>
        </p:grpSpPr>
        <p:sp>
          <p:nvSpPr>
            <p:cNvPr id="484" name="Google Shape;484;p41"/>
            <p:cNvSpPr/>
            <p:nvPr/>
          </p:nvSpPr>
          <p:spPr>
            <a:xfrm>
              <a:off x="818109" y="0"/>
              <a:ext cx="9966584" cy="5418667"/>
            </a:xfrm>
            <a:prstGeom prst="rightArrow">
              <a:avLst>
                <a:gd fmla="val 50000" name="adj1"/>
                <a:gd fmla="val 50000" name="adj2"/>
              </a:avLst>
            </a:prstGeom>
            <a:solidFill>
              <a:srgbClr val="CCD3EA"/>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p:nvPr/>
          </p:nvSpPr>
          <p:spPr>
            <a:xfrm>
              <a:off x="3220"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1"/>
            <p:cNvSpPr txBox="1"/>
            <p:nvPr/>
          </p:nvSpPr>
          <p:spPr>
            <a:xfrm>
              <a:off x="94752"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Planiﬁcación del desarrollo del sistema informático.</a:t>
              </a:r>
              <a:endParaRPr sz="1900">
                <a:solidFill>
                  <a:schemeClr val="lt1"/>
                </a:solidFill>
                <a:latin typeface="Calibri"/>
                <a:ea typeface="Calibri"/>
                <a:cs typeface="Calibri"/>
                <a:sym typeface="Calibri"/>
              </a:endParaRPr>
            </a:p>
          </p:txBody>
        </p:sp>
        <p:sp>
          <p:nvSpPr>
            <p:cNvPr id="487" name="Google Shape;487;p41"/>
            <p:cNvSpPr/>
            <p:nvPr/>
          </p:nvSpPr>
          <p:spPr>
            <a:xfrm>
              <a:off x="1972004"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1"/>
            <p:cNvSpPr txBox="1"/>
            <p:nvPr/>
          </p:nvSpPr>
          <p:spPr>
            <a:xfrm>
              <a:off x="2063536"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Diseño Conceptual (Lógico) de la base de datos. </a:t>
              </a:r>
              <a:endParaRPr sz="1900">
                <a:solidFill>
                  <a:schemeClr val="lt1"/>
                </a:solidFill>
                <a:latin typeface="Calibri"/>
                <a:ea typeface="Calibri"/>
                <a:cs typeface="Calibri"/>
                <a:sym typeface="Calibri"/>
              </a:endParaRPr>
            </a:p>
          </p:txBody>
        </p:sp>
        <p:sp>
          <p:nvSpPr>
            <p:cNvPr id="489" name="Google Shape;489;p41"/>
            <p:cNvSpPr/>
            <p:nvPr/>
          </p:nvSpPr>
          <p:spPr>
            <a:xfrm>
              <a:off x="3940788"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txBox="1"/>
            <p:nvPr/>
          </p:nvSpPr>
          <p:spPr>
            <a:xfrm>
              <a:off x="4032320"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Diseño Físico de la base de datos.</a:t>
              </a:r>
              <a:endParaRPr sz="1900">
                <a:solidFill>
                  <a:schemeClr val="lt1"/>
                </a:solidFill>
                <a:latin typeface="Calibri"/>
                <a:ea typeface="Calibri"/>
                <a:cs typeface="Calibri"/>
                <a:sym typeface="Calibri"/>
              </a:endParaRPr>
            </a:p>
          </p:txBody>
        </p:sp>
        <p:sp>
          <p:nvSpPr>
            <p:cNvPr id="491" name="Google Shape;491;p41"/>
            <p:cNvSpPr/>
            <p:nvPr/>
          </p:nvSpPr>
          <p:spPr>
            <a:xfrm>
              <a:off x="5909572"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1"/>
            <p:cNvSpPr txBox="1"/>
            <p:nvPr/>
          </p:nvSpPr>
          <p:spPr>
            <a:xfrm>
              <a:off x="6001104"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Carga de los datos a la base de datos.</a:t>
              </a:r>
              <a:endParaRPr sz="1900">
                <a:solidFill>
                  <a:schemeClr val="lt1"/>
                </a:solidFill>
                <a:latin typeface="Calibri"/>
                <a:ea typeface="Calibri"/>
                <a:cs typeface="Calibri"/>
                <a:sym typeface="Calibri"/>
              </a:endParaRPr>
            </a:p>
          </p:txBody>
        </p:sp>
        <p:sp>
          <p:nvSpPr>
            <p:cNvPr id="493" name="Google Shape;493;p41"/>
            <p:cNvSpPr/>
            <p:nvPr/>
          </p:nvSpPr>
          <p:spPr>
            <a:xfrm>
              <a:off x="7878356"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txBox="1"/>
            <p:nvPr/>
          </p:nvSpPr>
          <p:spPr>
            <a:xfrm>
              <a:off x="7969888"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 Operación de la base de datos. </a:t>
              </a:r>
              <a:endParaRPr sz="1900">
                <a:solidFill>
                  <a:schemeClr val="lt1"/>
                </a:solidFill>
                <a:latin typeface="Calibri"/>
                <a:ea typeface="Calibri"/>
                <a:cs typeface="Calibri"/>
                <a:sym typeface="Calibri"/>
              </a:endParaRPr>
            </a:p>
          </p:txBody>
        </p:sp>
        <p:sp>
          <p:nvSpPr>
            <p:cNvPr id="495" name="Google Shape;495;p41"/>
            <p:cNvSpPr/>
            <p:nvPr/>
          </p:nvSpPr>
          <p:spPr>
            <a:xfrm>
              <a:off x="9847140"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txBox="1"/>
            <p:nvPr/>
          </p:nvSpPr>
          <p:spPr>
            <a:xfrm>
              <a:off x="9938672"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 Mantenimiento de la base de datos.</a:t>
              </a:r>
              <a:endParaRPr sz="1900">
                <a:solidFill>
                  <a:schemeClr val="lt1"/>
                </a:solidFill>
                <a:latin typeface="Calibri"/>
                <a:ea typeface="Calibri"/>
                <a:cs typeface="Calibri"/>
                <a:sym typeface="Calibri"/>
              </a:endParaRPr>
            </a:p>
          </p:txBody>
        </p:sp>
      </p:grpSp>
      <p:sp>
        <p:nvSpPr>
          <p:cNvPr id="497" name="Google Shape;497;p41"/>
          <p:cNvSpPr/>
          <p:nvPr/>
        </p:nvSpPr>
        <p:spPr>
          <a:xfrm>
            <a:off x="8760178" y="2891528"/>
            <a:ext cx="481660" cy="364141"/>
          </a:xfrm>
          <a:custGeom>
            <a:rect b="b" l="l" r="r" t="t"/>
            <a:pathLst>
              <a:path extrusionOk="0" h="545219" w="733778">
                <a:moveTo>
                  <a:pt x="0" y="304800"/>
                </a:moveTo>
                <a:cubicBezTo>
                  <a:pt x="3763" y="342430"/>
                  <a:pt x="7704" y="380042"/>
                  <a:pt x="11289" y="417689"/>
                </a:cubicBezTo>
                <a:cubicBezTo>
                  <a:pt x="15230" y="459065"/>
                  <a:pt x="3990" y="504692"/>
                  <a:pt x="22578" y="541867"/>
                </a:cubicBezTo>
                <a:cubicBezTo>
                  <a:pt x="29718" y="556147"/>
                  <a:pt x="47165" y="520991"/>
                  <a:pt x="56445" y="508000"/>
                </a:cubicBezTo>
                <a:cubicBezTo>
                  <a:pt x="66226" y="494306"/>
                  <a:pt x="69242" y="476539"/>
                  <a:pt x="79023" y="462845"/>
                </a:cubicBezTo>
                <a:cubicBezTo>
                  <a:pt x="88302" y="449854"/>
                  <a:pt x="102209" y="440845"/>
                  <a:pt x="112889" y="428978"/>
                </a:cubicBezTo>
                <a:cubicBezTo>
                  <a:pt x="136097" y="403191"/>
                  <a:pt x="158951" y="377047"/>
                  <a:pt x="180623" y="349956"/>
                </a:cubicBezTo>
                <a:cubicBezTo>
                  <a:pt x="234339" y="282811"/>
                  <a:pt x="162374" y="345627"/>
                  <a:pt x="259645" y="248356"/>
                </a:cubicBezTo>
                <a:cubicBezTo>
                  <a:pt x="272949" y="235052"/>
                  <a:pt x="289331" y="225199"/>
                  <a:pt x="304800" y="214489"/>
                </a:cubicBezTo>
                <a:cubicBezTo>
                  <a:pt x="338265" y="191321"/>
                  <a:pt x="371632" y="167919"/>
                  <a:pt x="406400" y="146756"/>
                </a:cubicBezTo>
                <a:cubicBezTo>
                  <a:pt x="458230" y="115208"/>
                  <a:pt x="506883" y="75633"/>
                  <a:pt x="564445" y="56445"/>
                </a:cubicBezTo>
                <a:cubicBezTo>
                  <a:pt x="587023" y="48919"/>
                  <a:pt x="610081" y="42706"/>
                  <a:pt x="632178" y="33867"/>
                </a:cubicBezTo>
                <a:cubicBezTo>
                  <a:pt x="647803" y="27617"/>
                  <a:pt x="661369" y="16611"/>
                  <a:pt x="677334" y="11289"/>
                </a:cubicBezTo>
                <a:cubicBezTo>
                  <a:pt x="695537" y="5221"/>
                  <a:pt x="733778" y="0"/>
                  <a:pt x="733778" y="0"/>
                </a:cubicBezTo>
              </a:path>
            </a:pathLst>
          </a:custGeom>
          <a:noFill/>
          <a:ln cap="flat" cmpd="sng" w="38100">
            <a:solidFill>
              <a:srgbClr val="FF0000"/>
            </a:solidFill>
            <a:prstDash val="solid"/>
            <a:miter lim="800000"/>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2"/>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Operación de la base de datos </a:t>
            </a:r>
            <a:endParaRPr/>
          </a:p>
        </p:txBody>
      </p:sp>
      <p:sp>
        <p:nvSpPr>
          <p:cNvPr id="503" name="Google Shape;503;p42"/>
          <p:cNvSpPr txBox="1"/>
          <p:nvPr/>
        </p:nvSpPr>
        <p:spPr>
          <a:xfrm>
            <a:off x="455318" y="1810395"/>
            <a:ext cx="11281364"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 </a:t>
            </a:r>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Los sistemas de información en su desarrollo no son sistemas estáticos sino dinámicos. </a:t>
            </a:r>
            <a:endParaRPr/>
          </a:p>
          <a:p>
            <a:pPr indent="-228590" lvl="0" marL="38099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El mundo real es dinámico y ello se debe ver representado en el contexto de un sistema informático </a:t>
            </a:r>
            <a:endParaRPr/>
          </a:p>
          <a:p>
            <a:pPr indent="-228590" lvl="0" marL="38099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Teniendo en cuenta la dinámica del contexto del sistema, el sistema se debe analizar permanente en su operación en fase de producción</a:t>
            </a:r>
            <a:endParaRPr/>
          </a:p>
          <a:p>
            <a:pPr indent="-228590" lvl="0" marL="38099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80990" lvl="0" marL="380990" marR="0" rtl="0" algn="l">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Este análisis permite incorporar la dinámica del contexto en los diseños tanto lógicos como físicos de la base de datos.</a:t>
            </a:r>
            <a:endParaRPr/>
          </a:p>
        </p:txBody>
      </p:sp>
      <p:pic>
        <p:nvPicPr>
          <p:cNvPr id="504" name="Google Shape;504;p42"/>
          <p:cNvPicPr preferRelativeResize="0"/>
          <p:nvPr/>
        </p:nvPicPr>
        <p:blipFill rotWithShape="1">
          <a:blip r:embed="rId3">
            <a:alphaModFix/>
          </a:blip>
          <a:srcRect b="0" l="0" r="0" t="0"/>
          <a:stretch/>
        </p:blipFill>
        <p:spPr>
          <a:xfrm>
            <a:off x="7740146" y="322639"/>
            <a:ext cx="2655072" cy="1487756"/>
          </a:xfrm>
          <a:prstGeom prst="rect">
            <a:avLst/>
          </a:prstGeom>
          <a:noFill/>
          <a:ln>
            <a:noFill/>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3"/>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Operación de la base de datos </a:t>
            </a:r>
            <a:endParaRPr/>
          </a:p>
        </p:txBody>
      </p:sp>
      <p:sp>
        <p:nvSpPr>
          <p:cNvPr id="510" name="Google Shape;510;p43"/>
          <p:cNvSpPr txBox="1"/>
          <p:nvPr/>
        </p:nvSpPr>
        <p:spPr>
          <a:xfrm>
            <a:off x="511764" y="1615913"/>
            <a:ext cx="10784651"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i="1" lang="es-CO" sz="2400">
                <a:solidFill>
                  <a:schemeClr val="dk1"/>
                </a:solidFill>
                <a:latin typeface="Calibri"/>
                <a:ea typeface="Calibri"/>
                <a:cs typeface="Calibri"/>
                <a:sym typeface="Calibri"/>
              </a:rPr>
              <a:t>Análisis de la operación:</a:t>
            </a:r>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 Como mínimo la operación de la base de datos de soporte al sistema de información debe necesariamente ser efectiva. </a:t>
            </a:r>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 La efectividad implica el cumplimiento de dos características: la </a:t>
            </a:r>
            <a:r>
              <a:rPr b="1" i="1" lang="es-CO" sz="2400">
                <a:solidFill>
                  <a:schemeClr val="dk1"/>
                </a:solidFill>
                <a:latin typeface="Calibri"/>
                <a:ea typeface="Calibri"/>
                <a:cs typeface="Calibri"/>
                <a:sym typeface="Calibri"/>
              </a:rPr>
              <a:t>eﬁcacia</a:t>
            </a:r>
            <a:r>
              <a:rPr lang="es-CO" sz="2400">
                <a:solidFill>
                  <a:schemeClr val="dk1"/>
                </a:solidFill>
                <a:latin typeface="Calibri"/>
                <a:ea typeface="Calibri"/>
                <a:cs typeface="Calibri"/>
                <a:sym typeface="Calibri"/>
              </a:rPr>
              <a:t> y la </a:t>
            </a:r>
            <a:r>
              <a:rPr b="1" i="1" lang="es-CO" sz="2400">
                <a:solidFill>
                  <a:schemeClr val="dk1"/>
                </a:solidFill>
                <a:latin typeface="Calibri"/>
                <a:ea typeface="Calibri"/>
                <a:cs typeface="Calibri"/>
                <a:sym typeface="Calibri"/>
              </a:rPr>
              <a:t>eﬁciencia</a:t>
            </a:r>
            <a:r>
              <a:rPr lang="es-CO" sz="2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11" name="Google Shape;511;p43"/>
          <p:cNvSpPr txBox="1"/>
          <p:nvPr/>
        </p:nvSpPr>
        <p:spPr>
          <a:xfrm>
            <a:off x="1429927" y="4878345"/>
            <a:ext cx="8948325" cy="1323439"/>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1600">
                <a:solidFill>
                  <a:schemeClr val="dk1"/>
                </a:solidFill>
                <a:latin typeface="Calibri"/>
                <a:ea typeface="Calibri"/>
                <a:cs typeface="Calibri"/>
                <a:sym typeface="Calibri"/>
              </a:rPr>
              <a:t>Eﬁcacia</a:t>
            </a:r>
            <a:r>
              <a:rPr lang="es-CO" sz="1600">
                <a:solidFill>
                  <a:schemeClr val="dk1"/>
                </a:solidFill>
                <a:latin typeface="Calibri"/>
                <a:ea typeface="Calibri"/>
                <a:cs typeface="Calibri"/>
                <a:sym typeface="Calibri"/>
              </a:rPr>
              <a:t>: La base de datos al ser operada a través del gestor de la base de datos </a:t>
            </a:r>
            <a:r>
              <a:rPr b="1" i="1" lang="es-CO" sz="1600">
                <a:solidFill>
                  <a:schemeClr val="dk1"/>
                </a:solidFill>
                <a:latin typeface="Calibri"/>
                <a:ea typeface="Calibri"/>
                <a:cs typeface="Calibri"/>
                <a:sym typeface="Calibri"/>
              </a:rPr>
              <a:t>hace lo que debe hacer </a:t>
            </a:r>
            <a:r>
              <a:rPr lang="es-CO" sz="1600">
                <a:solidFill>
                  <a:schemeClr val="dk1"/>
                </a:solidFill>
                <a:latin typeface="Calibri"/>
                <a:ea typeface="Calibri"/>
                <a:cs typeface="Calibri"/>
                <a:sym typeface="Calibri"/>
              </a:rPr>
              <a:t>(funciona, siempre responde los requerimientos del usuario).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b="1" lang="es-CO" sz="1600">
                <a:solidFill>
                  <a:schemeClr val="dk1"/>
                </a:solidFill>
                <a:latin typeface="Calibri"/>
                <a:ea typeface="Calibri"/>
                <a:cs typeface="Calibri"/>
                <a:sym typeface="Calibri"/>
              </a:rPr>
              <a:t>Eﬁciencia</a:t>
            </a:r>
            <a:r>
              <a:rPr lang="es-CO" sz="1600">
                <a:solidFill>
                  <a:schemeClr val="dk1"/>
                </a:solidFill>
                <a:latin typeface="Calibri"/>
                <a:ea typeface="Calibri"/>
                <a:cs typeface="Calibri"/>
                <a:sym typeface="Calibri"/>
              </a:rPr>
              <a:t>: Respuesta rápida al usuario. Tenga en cuenta que transportar grandes volúmenes de datos requiere de un tiempo de operación, para ejecutar la consulta  contra la base de datos.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animEffect filter="fade" transition="in">
                                      <p:cBhvr>
                                        <p:cTn dur="500"/>
                                        <p:tgtEl>
                                          <p:spTgt spid="5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animEffect filter="fade" transition="in">
                                      <p:cBhvr>
                                        <p:cTn dur="500"/>
                                        <p:tgtEl>
                                          <p:spTgt spid="5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2" st="2"/>
                                            </p:txEl>
                                          </p:spTgt>
                                        </p:tgtEl>
                                        <p:attrNameLst>
                                          <p:attrName>style.visibility</p:attrName>
                                        </p:attrNameLst>
                                      </p:cBhvr>
                                      <p:to>
                                        <p:strVal val="visible"/>
                                      </p:to>
                                    </p:set>
                                    <p:animEffect filter="fade" transition="in">
                                      <p:cBhvr>
                                        <p:cTn dur="500"/>
                                        <p:tgtEl>
                                          <p:spTgt spid="5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4"/>
          <p:cNvSpPr txBox="1"/>
          <p:nvPr/>
        </p:nvSpPr>
        <p:spPr>
          <a:xfrm>
            <a:off x="173095" y="317662"/>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Etapas de diseño de un sistema de bases de datos </a:t>
            </a:r>
            <a:endParaRPr b="1" i="1" sz="3733">
              <a:solidFill>
                <a:schemeClr val="lt1"/>
              </a:solidFill>
              <a:latin typeface="Calibri"/>
              <a:ea typeface="Calibri"/>
              <a:cs typeface="Calibri"/>
              <a:sym typeface="Calibri"/>
            </a:endParaRPr>
          </a:p>
        </p:txBody>
      </p:sp>
      <p:grpSp>
        <p:nvGrpSpPr>
          <p:cNvPr id="517" name="Google Shape;517;p44"/>
          <p:cNvGrpSpPr/>
          <p:nvPr/>
        </p:nvGrpSpPr>
        <p:grpSpPr>
          <a:xfrm>
            <a:off x="176316" y="1121672"/>
            <a:ext cx="11718952" cy="5418667"/>
            <a:chOff x="3220" y="0"/>
            <a:chExt cx="11718952" cy="5418667"/>
          </a:xfrm>
        </p:grpSpPr>
        <p:sp>
          <p:nvSpPr>
            <p:cNvPr id="518" name="Google Shape;518;p44"/>
            <p:cNvSpPr/>
            <p:nvPr/>
          </p:nvSpPr>
          <p:spPr>
            <a:xfrm>
              <a:off x="818109" y="0"/>
              <a:ext cx="9966584" cy="5418667"/>
            </a:xfrm>
            <a:prstGeom prst="rightArrow">
              <a:avLst>
                <a:gd fmla="val 50000" name="adj1"/>
                <a:gd fmla="val 50000" name="adj2"/>
              </a:avLst>
            </a:prstGeom>
            <a:solidFill>
              <a:srgbClr val="CCD3EA"/>
            </a:soli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3220"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txBox="1"/>
            <p:nvPr/>
          </p:nvSpPr>
          <p:spPr>
            <a:xfrm>
              <a:off x="94752"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Planiﬁcación del desarrollo del sistema informático.</a:t>
              </a:r>
              <a:endParaRPr sz="1900">
                <a:solidFill>
                  <a:schemeClr val="lt1"/>
                </a:solidFill>
                <a:latin typeface="Calibri"/>
                <a:ea typeface="Calibri"/>
                <a:cs typeface="Calibri"/>
                <a:sym typeface="Calibri"/>
              </a:endParaRPr>
            </a:p>
          </p:txBody>
        </p:sp>
        <p:sp>
          <p:nvSpPr>
            <p:cNvPr id="521" name="Google Shape;521;p44"/>
            <p:cNvSpPr/>
            <p:nvPr/>
          </p:nvSpPr>
          <p:spPr>
            <a:xfrm>
              <a:off x="1972004"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4"/>
            <p:cNvSpPr txBox="1"/>
            <p:nvPr/>
          </p:nvSpPr>
          <p:spPr>
            <a:xfrm>
              <a:off x="2063536"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Diseño Conceptual (Lógico) de la base de datos. </a:t>
              </a:r>
              <a:endParaRPr sz="1900">
                <a:solidFill>
                  <a:schemeClr val="lt1"/>
                </a:solidFill>
                <a:latin typeface="Calibri"/>
                <a:ea typeface="Calibri"/>
                <a:cs typeface="Calibri"/>
                <a:sym typeface="Calibri"/>
              </a:endParaRPr>
            </a:p>
          </p:txBody>
        </p:sp>
        <p:sp>
          <p:nvSpPr>
            <p:cNvPr id="523" name="Google Shape;523;p44"/>
            <p:cNvSpPr/>
            <p:nvPr/>
          </p:nvSpPr>
          <p:spPr>
            <a:xfrm>
              <a:off x="3940788"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txBox="1"/>
            <p:nvPr/>
          </p:nvSpPr>
          <p:spPr>
            <a:xfrm>
              <a:off x="4032320"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Diseño Físico de la base de datos.</a:t>
              </a:r>
              <a:endParaRPr sz="1900">
                <a:solidFill>
                  <a:schemeClr val="lt1"/>
                </a:solidFill>
                <a:latin typeface="Calibri"/>
                <a:ea typeface="Calibri"/>
                <a:cs typeface="Calibri"/>
                <a:sym typeface="Calibri"/>
              </a:endParaRPr>
            </a:p>
          </p:txBody>
        </p:sp>
        <p:sp>
          <p:nvSpPr>
            <p:cNvPr id="525" name="Google Shape;525;p44"/>
            <p:cNvSpPr/>
            <p:nvPr/>
          </p:nvSpPr>
          <p:spPr>
            <a:xfrm>
              <a:off x="5909572"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4"/>
            <p:cNvSpPr txBox="1"/>
            <p:nvPr/>
          </p:nvSpPr>
          <p:spPr>
            <a:xfrm>
              <a:off x="6001104"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Carga de los datos a la base de datos.</a:t>
              </a:r>
              <a:endParaRPr sz="1900">
                <a:solidFill>
                  <a:schemeClr val="lt1"/>
                </a:solidFill>
                <a:latin typeface="Calibri"/>
                <a:ea typeface="Calibri"/>
                <a:cs typeface="Calibri"/>
                <a:sym typeface="Calibri"/>
              </a:endParaRPr>
            </a:p>
          </p:txBody>
        </p:sp>
        <p:sp>
          <p:nvSpPr>
            <p:cNvPr id="527" name="Google Shape;527;p44"/>
            <p:cNvSpPr/>
            <p:nvPr/>
          </p:nvSpPr>
          <p:spPr>
            <a:xfrm>
              <a:off x="7878356"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4"/>
            <p:cNvSpPr txBox="1"/>
            <p:nvPr/>
          </p:nvSpPr>
          <p:spPr>
            <a:xfrm>
              <a:off x="7969888"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 Operación de la base de datos. </a:t>
              </a:r>
              <a:endParaRPr sz="1900">
                <a:solidFill>
                  <a:schemeClr val="lt1"/>
                </a:solidFill>
                <a:latin typeface="Calibri"/>
                <a:ea typeface="Calibri"/>
                <a:cs typeface="Calibri"/>
                <a:sym typeface="Calibri"/>
              </a:endParaRPr>
            </a:p>
          </p:txBody>
        </p:sp>
        <p:sp>
          <p:nvSpPr>
            <p:cNvPr id="529" name="Google Shape;529;p44"/>
            <p:cNvSpPr/>
            <p:nvPr/>
          </p:nvSpPr>
          <p:spPr>
            <a:xfrm>
              <a:off x="9847140" y="1625600"/>
              <a:ext cx="1875032" cy="2167466"/>
            </a:xfrm>
            <a:prstGeom prst="roundRect">
              <a:avLst>
                <a:gd fmla="val 16667" name="adj"/>
              </a:avLst>
            </a:prstGeom>
            <a:solidFill>
              <a:srgbClr val="4372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4"/>
            <p:cNvSpPr txBox="1"/>
            <p:nvPr/>
          </p:nvSpPr>
          <p:spPr>
            <a:xfrm>
              <a:off x="9938672" y="1717132"/>
              <a:ext cx="1691968" cy="1984402"/>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chemeClr val="lt1"/>
                </a:buClr>
                <a:buSzPts val="1900"/>
                <a:buFont typeface="Calibri"/>
                <a:buNone/>
              </a:pPr>
              <a:r>
                <a:rPr lang="es-CO" sz="1900">
                  <a:solidFill>
                    <a:schemeClr val="lt1"/>
                  </a:solidFill>
                  <a:latin typeface="Calibri"/>
                  <a:ea typeface="Calibri"/>
                  <a:cs typeface="Calibri"/>
                  <a:sym typeface="Calibri"/>
                </a:rPr>
                <a:t> Mantenimiento de la base de datos.</a:t>
              </a:r>
              <a:endParaRPr sz="1900">
                <a:solidFill>
                  <a:schemeClr val="lt1"/>
                </a:solidFill>
                <a:latin typeface="Calibri"/>
                <a:ea typeface="Calibri"/>
                <a:cs typeface="Calibri"/>
                <a:sym typeface="Calibri"/>
              </a:endParaRPr>
            </a:p>
          </p:txBody>
        </p:sp>
      </p:grpSp>
      <p:sp>
        <p:nvSpPr>
          <p:cNvPr id="531" name="Google Shape;531;p44"/>
          <p:cNvSpPr/>
          <p:nvPr/>
        </p:nvSpPr>
        <p:spPr>
          <a:xfrm>
            <a:off x="10957747" y="3064859"/>
            <a:ext cx="481660" cy="364141"/>
          </a:xfrm>
          <a:custGeom>
            <a:rect b="b" l="l" r="r" t="t"/>
            <a:pathLst>
              <a:path extrusionOk="0" h="545219" w="733778">
                <a:moveTo>
                  <a:pt x="0" y="304800"/>
                </a:moveTo>
                <a:cubicBezTo>
                  <a:pt x="3763" y="342430"/>
                  <a:pt x="7704" y="380042"/>
                  <a:pt x="11289" y="417689"/>
                </a:cubicBezTo>
                <a:cubicBezTo>
                  <a:pt x="15230" y="459065"/>
                  <a:pt x="3990" y="504692"/>
                  <a:pt x="22578" y="541867"/>
                </a:cubicBezTo>
                <a:cubicBezTo>
                  <a:pt x="29718" y="556147"/>
                  <a:pt x="47165" y="520991"/>
                  <a:pt x="56445" y="508000"/>
                </a:cubicBezTo>
                <a:cubicBezTo>
                  <a:pt x="66226" y="494306"/>
                  <a:pt x="69242" y="476539"/>
                  <a:pt x="79023" y="462845"/>
                </a:cubicBezTo>
                <a:cubicBezTo>
                  <a:pt x="88302" y="449854"/>
                  <a:pt x="102209" y="440845"/>
                  <a:pt x="112889" y="428978"/>
                </a:cubicBezTo>
                <a:cubicBezTo>
                  <a:pt x="136097" y="403191"/>
                  <a:pt x="158951" y="377047"/>
                  <a:pt x="180623" y="349956"/>
                </a:cubicBezTo>
                <a:cubicBezTo>
                  <a:pt x="234339" y="282811"/>
                  <a:pt x="162374" y="345627"/>
                  <a:pt x="259645" y="248356"/>
                </a:cubicBezTo>
                <a:cubicBezTo>
                  <a:pt x="272949" y="235052"/>
                  <a:pt x="289331" y="225199"/>
                  <a:pt x="304800" y="214489"/>
                </a:cubicBezTo>
                <a:cubicBezTo>
                  <a:pt x="338265" y="191321"/>
                  <a:pt x="371632" y="167919"/>
                  <a:pt x="406400" y="146756"/>
                </a:cubicBezTo>
                <a:cubicBezTo>
                  <a:pt x="458230" y="115208"/>
                  <a:pt x="506883" y="75633"/>
                  <a:pt x="564445" y="56445"/>
                </a:cubicBezTo>
                <a:cubicBezTo>
                  <a:pt x="587023" y="48919"/>
                  <a:pt x="610081" y="42706"/>
                  <a:pt x="632178" y="33867"/>
                </a:cubicBezTo>
                <a:cubicBezTo>
                  <a:pt x="647803" y="27617"/>
                  <a:pt x="661369" y="16611"/>
                  <a:pt x="677334" y="11289"/>
                </a:cubicBezTo>
                <a:cubicBezTo>
                  <a:pt x="695537" y="5221"/>
                  <a:pt x="733778" y="0"/>
                  <a:pt x="733778" y="0"/>
                </a:cubicBezTo>
              </a:path>
            </a:pathLst>
          </a:custGeom>
          <a:noFill/>
          <a:ln cap="flat" cmpd="sng" w="38100">
            <a:solidFill>
              <a:srgbClr val="FF0000"/>
            </a:solidFill>
            <a:prstDash val="solid"/>
            <a:miter lim="800000"/>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532" name="Google Shape;532;p44"/>
          <p:cNvSpPr txBox="1"/>
          <p:nvPr/>
        </p:nvSpPr>
        <p:spPr>
          <a:xfrm>
            <a:off x="351841" y="5590601"/>
            <a:ext cx="6238992" cy="1221168"/>
          </a:xfrm>
          <a:prstGeom prst="rect">
            <a:avLst/>
          </a:prstGeom>
          <a:noFill/>
          <a:ln>
            <a:noFill/>
          </a:ln>
        </p:spPr>
        <p:txBody>
          <a:bodyPr anchorCtr="0" anchor="t" bIns="45700" lIns="91425" spcFirstLastPara="1" rIns="91425" wrap="square" tIns="45700">
            <a:spAutoFit/>
          </a:bodyPr>
          <a:lstStyle/>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Analizar del contexto del sistema en bases de datos. </a:t>
            </a:r>
            <a:endParaRPr/>
          </a:p>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Identiﬁcar las entidades del sistema. </a:t>
            </a:r>
            <a:endParaRPr/>
          </a:p>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Diseñar los atributos de las Entidades y Relaciones. </a:t>
            </a:r>
            <a:endParaRPr/>
          </a:p>
          <a:p>
            <a:pPr indent="-304792" lvl="0" marL="304792" marR="0" rtl="0" algn="l">
              <a:spcBef>
                <a:spcPts val="0"/>
              </a:spcBef>
              <a:spcAft>
                <a:spcPts val="0"/>
              </a:spcAft>
              <a:buClr>
                <a:schemeClr val="dk1"/>
              </a:buClr>
              <a:buSzPts val="1467"/>
              <a:buFont typeface="Calibri"/>
              <a:buAutoNum type="alphaLcParenR"/>
            </a:pPr>
            <a:r>
              <a:rPr lang="es-CO" sz="1467">
                <a:solidFill>
                  <a:schemeClr val="dk1"/>
                </a:solidFill>
                <a:latin typeface="Calibri"/>
                <a:ea typeface="Calibri"/>
                <a:cs typeface="Calibri"/>
                <a:sym typeface="Calibri"/>
              </a:rPr>
              <a:t>Seleccionar las claves primarias y foráneas de las entidades/relaciones de la base de datos.</a:t>
            </a:r>
            <a:endParaRPr/>
          </a:p>
        </p:txBody>
      </p:sp>
      <p:cxnSp>
        <p:nvCxnSpPr>
          <p:cNvPr id="533" name="Google Shape;533;p44"/>
          <p:cNvCxnSpPr/>
          <p:nvPr/>
        </p:nvCxnSpPr>
        <p:spPr>
          <a:xfrm flipH="1" rot="-5400000">
            <a:off x="2687911" y="4657402"/>
            <a:ext cx="1141500" cy="737400"/>
          </a:xfrm>
          <a:prstGeom prst="curvedConnector3">
            <a:avLst>
              <a:gd fmla="val 50000" name="adj1"/>
            </a:avLst>
          </a:prstGeom>
          <a:noFill/>
          <a:ln cap="flat" cmpd="sng" w="12700">
            <a:solidFill>
              <a:srgbClr val="FF0000"/>
            </a:solidFill>
            <a:prstDash val="solid"/>
            <a:miter lim="800000"/>
            <a:headEnd len="sm" w="sm"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5"/>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Mantenimiento de la base de datos</a:t>
            </a:r>
            <a:endParaRPr/>
          </a:p>
        </p:txBody>
      </p:sp>
      <p:sp>
        <p:nvSpPr>
          <p:cNvPr id="539" name="Google Shape;539;p45"/>
          <p:cNvSpPr txBox="1"/>
          <p:nvPr/>
        </p:nvSpPr>
        <p:spPr>
          <a:xfrm>
            <a:off x="534340" y="2770504"/>
            <a:ext cx="11070637" cy="2308324"/>
          </a:xfrm>
          <a:prstGeom prst="rect">
            <a:avLst/>
          </a:prstGeom>
          <a:noFill/>
          <a:ln>
            <a:noFill/>
          </a:ln>
        </p:spPr>
        <p:txBody>
          <a:bodyPr anchorCtr="0" anchor="t" bIns="45700" lIns="91425" spcFirstLastPara="1" rIns="91425" wrap="square" tIns="45700">
            <a:spAutoFit/>
          </a:bodyPr>
          <a:lstStyle/>
          <a:p>
            <a:pPr indent="-380990" lvl="0" marL="380990" marR="0" rtl="0" algn="just">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Este mantenimiento se hace con el rediseño del M ER y, por lo tanto, el rediseño del MR que soporta la base de datos. </a:t>
            </a:r>
            <a:endParaRPr/>
          </a:p>
          <a:p>
            <a:pPr indent="-228590" lvl="0" marL="380990" marR="0" rtl="0" algn="just">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80990" lvl="0" marL="380990" marR="0" rtl="0" algn="just">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Por consiguiente, en la base de datos es necesario: crear nuevas tablas, alterar tablas, crear nuevas tablas de índices, rediseñar las restricciones de la integridad de la base de datos, entre otras acciones.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0" st="0"/>
                                            </p:txEl>
                                          </p:spTgt>
                                        </p:tgtEl>
                                        <p:attrNameLst>
                                          <p:attrName>style.visibility</p:attrName>
                                        </p:attrNameLst>
                                      </p:cBhvr>
                                      <p:to>
                                        <p:strVal val="visible"/>
                                      </p:to>
                                    </p:set>
                                    <p:animEffect filter="fade" transition="in">
                                      <p:cBhvr>
                                        <p:cTn dur="500"/>
                                        <p:tgtEl>
                                          <p:spTgt spid="5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1" st="1"/>
                                            </p:txEl>
                                          </p:spTgt>
                                        </p:tgtEl>
                                        <p:attrNameLst>
                                          <p:attrName>style.visibility</p:attrName>
                                        </p:attrNameLst>
                                      </p:cBhvr>
                                      <p:to>
                                        <p:strVal val="visible"/>
                                      </p:to>
                                    </p:set>
                                    <p:animEffect filter="fade" transition="in">
                                      <p:cBhvr>
                                        <p:cTn dur="500"/>
                                        <p:tgtEl>
                                          <p:spTgt spid="5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2" st="2"/>
                                            </p:txEl>
                                          </p:spTgt>
                                        </p:tgtEl>
                                        <p:attrNameLst>
                                          <p:attrName>style.visibility</p:attrName>
                                        </p:attrNameLst>
                                      </p:cBhvr>
                                      <p:to>
                                        <p:strVal val="visible"/>
                                      </p:to>
                                    </p:set>
                                    <p:animEffect filter="fade" transition="in">
                                      <p:cBhvr>
                                        <p:cTn dur="500"/>
                                        <p:tgtEl>
                                          <p:spTgt spid="53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6"/>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Evidencia - Análisis de Caso</a:t>
            </a:r>
            <a:endParaRPr/>
          </a:p>
        </p:txBody>
      </p:sp>
      <p:grpSp>
        <p:nvGrpSpPr>
          <p:cNvPr id="545" name="Google Shape;545;p46"/>
          <p:cNvGrpSpPr/>
          <p:nvPr/>
        </p:nvGrpSpPr>
        <p:grpSpPr>
          <a:xfrm>
            <a:off x="813506" y="2780231"/>
            <a:ext cx="11012733" cy="2785597"/>
            <a:chOff x="813506" y="2780231"/>
            <a:chExt cx="11012733" cy="2785597"/>
          </a:xfrm>
        </p:grpSpPr>
        <p:pic>
          <p:nvPicPr>
            <p:cNvPr id="546" name="Google Shape;546;p46"/>
            <p:cNvPicPr preferRelativeResize="0"/>
            <p:nvPr/>
          </p:nvPicPr>
          <p:blipFill rotWithShape="1">
            <a:blip r:embed="rId3">
              <a:alphaModFix/>
            </a:blip>
            <a:srcRect b="63800" l="0" r="0" t="0"/>
            <a:stretch/>
          </p:blipFill>
          <p:spPr>
            <a:xfrm>
              <a:off x="813506" y="2780231"/>
              <a:ext cx="11012733" cy="1883209"/>
            </a:xfrm>
            <a:prstGeom prst="rect">
              <a:avLst/>
            </a:prstGeom>
            <a:noFill/>
            <a:ln>
              <a:noFill/>
            </a:ln>
          </p:spPr>
        </p:pic>
        <p:pic>
          <p:nvPicPr>
            <p:cNvPr id="547" name="Google Shape;547;p46"/>
            <p:cNvPicPr preferRelativeResize="0"/>
            <p:nvPr/>
          </p:nvPicPr>
          <p:blipFill rotWithShape="1">
            <a:blip r:embed="rId4">
              <a:alphaModFix/>
            </a:blip>
            <a:srcRect b="0" l="0" r="0" t="0"/>
            <a:stretch/>
          </p:blipFill>
          <p:spPr>
            <a:xfrm>
              <a:off x="1892526" y="4143357"/>
              <a:ext cx="7495314" cy="1422471"/>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7"/>
          <p:cNvSpPr txBox="1"/>
          <p:nvPr/>
        </p:nvSpPr>
        <p:spPr>
          <a:xfrm>
            <a:off x="3487480" y="5949017"/>
            <a:ext cx="6096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u="sng">
                <a:solidFill>
                  <a:schemeClr val="dk1"/>
                </a:solidFill>
                <a:latin typeface="Calibri"/>
                <a:ea typeface="Calibri"/>
                <a:cs typeface="Calibri"/>
                <a:sym typeface="Calibri"/>
                <a:hlinkClick r:id="rId3">
                  <a:extLst>
                    <a:ext uri="{A12FA001-AC4F-418D-AE19-62706E023703}">
                      <ahyp:hlinkClr val="tx"/>
                    </a:ext>
                  </a:extLst>
                </a:hlinkClick>
              </a:rPr>
              <a:t>http://dia-installer.de/index.html.es</a:t>
            </a:r>
            <a:r>
              <a:rPr lang="es-CO" sz="2400">
                <a:solidFill>
                  <a:schemeClr val="dk1"/>
                </a:solidFill>
                <a:latin typeface="Calibri"/>
                <a:ea typeface="Calibri"/>
                <a:cs typeface="Calibri"/>
                <a:sym typeface="Calibri"/>
              </a:rPr>
              <a:t> </a:t>
            </a:r>
            <a:endParaRPr/>
          </a:p>
        </p:txBody>
      </p:sp>
      <p:pic>
        <p:nvPicPr>
          <p:cNvPr descr="El Blog de José GDF: Dia - Editor de diagramas libre" id="553" name="Google Shape;553;p47"/>
          <p:cNvPicPr preferRelativeResize="0"/>
          <p:nvPr/>
        </p:nvPicPr>
        <p:blipFill rotWithShape="1">
          <a:blip r:embed="rId4">
            <a:alphaModFix/>
          </a:blip>
          <a:srcRect b="16498" l="5302" r="3444" t="16094"/>
          <a:stretch/>
        </p:blipFill>
        <p:spPr>
          <a:xfrm>
            <a:off x="2091070" y="2158609"/>
            <a:ext cx="8009860" cy="3148529"/>
          </a:xfrm>
          <a:prstGeom prst="rect">
            <a:avLst/>
          </a:prstGeom>
          <a:noFill/>
          <a:ln>
            <a:noFill/>
          </a:ln>
          <a:effectLst>
            <a:outerShdw blurRad="292100" rotWithShape="0" algn="tl" dir="2700000" dist="139700">
              <a:srgbClr val="333333">
                <a:alpha val="64705"/>
              </a:srgbClr>
            </a:outerShdw>
          </a:effectLst>
        </p:spPr>
      </p:pic>
      <p:sp>
        <p:nvSpPr>
          <p:cNvPr id="554" name="Google Shape;554;p47"/>
          <p:cNvSpPr txBox="1"/>
          <p:nvPr/>
        </p:nvSpPr>
        <p:spPr>
          <a:xfrm>
            <a:off x="484983" y="228321"/>
            <a:ext cx="10784652" cy="9130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5333">
                <a:solidFill>
                  <a:schemeClr val="lt1"/>
                </a:solidFill>
                <a:latin typeface="Calibri"/>
                <a:ea typeface="Calibri"/>
                <a:cs typeface="Calibri"/>
                <a:sym typeface="Calibri"/>
              </a:rPr>
              <a:t>Herramienta sugerida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descr="Imagen que contiene Interfaz de usuario gráfica&#10;&#10;Descripción generada automáticamente" id="559" name="Google Shape;559;p48"/>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modelo entidad-relación</a:t>
            </a:r>
            <a:endParaRPr b="1" i="1" sz="3733">
              <a:solidFill>
                <a:schemeClr val="lt1"/>
              </a:solidFill>
              <a:latin typeface="Calibri"/>
              <a:ea typeface="Calibri"/>
              <a:cs typeface="Calibri"/>
              <a:sym typeface="Calibri"/>
            </a:endParaRPr>
          </a:p>
        </p:txBody>
      </p:sp>
      <p:sp>
        <p:nvSpPr>
          <p:cNvPr id="125" name="Google Shape;125;p5"/>
          <p:cNvSpPr txBox="1"/>
          <p:nvPr/>
        </p:nvSpPr>
        <p:spPr>
          <a:xfrm>
            <a:off x="173095" y="4760427"/>
            <a:ext cx="32643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Dr. Peter Pin-Shan Chen </a:t>
            </a:r>
            <a:endParaRPr/>
          </a:p>
        </p:txBody>
      </p:sp>
      <p:pic>
        <p:nvPicPr>
          <p:cNvPr id="126" name="Google Shape;126;p5"/>
          <p:cNvPicPr preferRelativeResize="0"/>
          <p:nvPr/>
        </p:nvPicPr>
        <p:blipFill rotWithShape="1">
          <a:blip r:embed="rId3">
            <a:alphaModFix/>
          </a:blip>
          <a:srcRect b="0" l="0" r="0" t="0"/>
          <a:stretch/>
        </p:blipFill>
        <p:spPr>
          <a:xfrm>
            <a:off x="628517" y="1588735"/>
            <a:ext cx="2334816" cy="3071303"/>
          </a:xfrm>
          <a:prstGeom prst="rect">
            <a:avLst/>
          </a:prstGeom>
          <a:noFill/>
          <a:ln>
            <a:noFill/>
          </a:ln>
          <a:effectLst>
            <a:outerShdw blurRad="292100" rotWithShape="0" algn="tl" dir="2700000" dist="139700">
              <a:srgbClr val="333333">
                <a:alpha val="64705"/>
              </a:srgbClr>
            </a:outerShdw>
          </a:effectLst>
        </p:spPr>
      </p:pic>
      <p:sp>
        <p:nvSpPr>
          <p:cNvPr id="127" name="Google Shape;127;p5"/>
          <p:cNvSpPr txBox="1"/>
          <p:nvPr/>
        </p:nvSpPr>
        <p:spPr>
          <a:xfrm>
            <a:off x="780917" y="5055584"/>
            <a:ext cx="2538016" cy="379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867" u="sng">
                <a:solidFill>
                  <a:srgbClr val="7D7664"/>
                </a:solidFill>
                <a:latin typeface="Roboto"/>
                <a:ea typeface="Roboto"/>
                <a:cs typeface="Roboto"/>
                <a:sym typeface="Roboto"/>
                <a:hlinkClick r:id="rId4">
                  <a:extLst>
                    <a:ext uri="{A12FA001-AC4F-418D-AE19-62706E023703}">
                      <ahyp:hlinkClr val="tx"/>
                    </a:ext>
                  </a:extLst>
                </a:hlinkClick>
              </a:rPr>
              <a:t>pchen@lsu.edu</a:t>
            </a:r>
            <a:endParaRPr sz="1867">
              <a:solidFill>
                <a:schemeClr val="dk1"/>
              </a:solidFill>
              <a:latin typeface="Calibri"/>
              <a:ea typeface="Calibri"/>
              <a:cs typeface="Calibri"/>
              <a:sym typeface="Calibri"/>
            </a:endParaRPr>
          </a:p>
        </p:txBody>
      </p:sp>
      <p:sp>
        <p:nvSpPr>
          <p:cNvPr id="128" name="Google Shape;128;p5"/>
          <p:cNvSpPr txBox="1"/>
          <p:nvPr/>
        </p:nvSpPr>
        <p:spPr>
          <a:xfrm>
            <a:off x="173095" y="5618913"/>
            <a:ext cx="86868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1600">
                <a:solidFill>
                  <a:schemeClr val="dk1"/>
                </a:solidFill>
                <a:latin typeface="Calibri"/>
                <a:ea typeface="Calibri"/>
                <a:cs typeface="Calibri"/>
                <a:sym typeface="Calibri"/>
              </a:rPr>
              <a:t>[1] https://www.lsu.edu/eng/cse/people/faculty/chen.p.php</a:t>
            </a:r>
            <a:endParaRPr/>
          </a:p>
          <a:p>
            <a:pPr indent="0" lvl="0" marL="0" marR="0" rtl="0" algn="l">
              <a:spcBef>
                <a:spcPts val="0"/>
              </a:spcBef>
              <a:spcAft>
                <a:spcPts val="0"/>
              </a:spcAft>
              <a:buNone/>
            </a:pPr>
            <a:r>
              <a:rPr lang="es-CO" sz="1600">
                <a:solidFill>
                  <a:schemeClr val="dk1"/>
                </a:solidFill>
                <a:latin typeface="Calibri"/>
                <a:ea typeface="Calibri"/>
                <a:cs typeface="Calibri"/>
                <a:sym typeface="Calibri"/>
              </a:rPr>
              <a:t>[2] </a:t>
            </a:r>
            <a:r>
              <a:rPr lang="es-CO" sz="1600" u="sng">
                <a:solidFill>
                  <a:schemeClr val="dk1"/>
                </a:solidFill>
                <a:latin typeface="Calibri"/>
                <a:ea typeface="Calibri"/>
                <a:cs typeface="Calibri"/>
                <a:sym typeface="Calibri"/>
                <a:hlinkClick r:id="rId5">
                  <a:extLst>
                    <a:ext uri="{A12FA001-AC4F-418D-AE19-62706E023703}">
                      <ahyp:hlinkClr val="tx"/>
                    </a:ext>
                  </a:extLst>
                </a:hlinkClick>
              </a:rPr>
              <a:t>https://www.computer.org/profiles/peter-chen</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s-CO" sz="1600">
                <a:solidFill>
                  <a:schemeClr val="dk1"/>
                </a:solidFill>
                <a:latin typeface="Calibri"/>
                <a:ea typeface="Calibri"/>
                <a:cs typeface="Calibri"/>
                <a:sym typeface="Calibri"/>
              </a:rPr>
              <a:t>[3] </a:t>
            </a:r>
            <a:r>
              <a:rPr lang="es-CO" sz="1600" u="sng">
                <a:solidFill>
                  <a:schemeClr val="dk1"/>
                </a:solidFill>
                <a:latin typeface="Calibri"/>
                <a:ea typeface="Calibri"/>
                <a:cs typeface="Calibri"/>
                <a:sym typeface="Calibri"/>
                <a:hlinkClick r:id="rId6">
                  <a:extLst>
                    <a:ext uri="{A12FA001-AC4F-418D-AE19-62706E023703}">
                      <ahyp:hlinkClr val="tx"/>
                    </a:ext>
                  </a:extLst>
                </a:hlinkClick>
              </a:rPr>
              <a:t>https://citeseer.ist.psu.edu/viewdoc/download?doi=10.1.1.123.1085&amp;rep=rep1&amp;type=pdf</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s-CO" sz="1600" u="sng">
                <a:solidFill>
                  <a:schemeClr val="dk1"/>
                </a:solidFill>
                <a:latin typeface="Calibri"/>
                <a:ea typeface="Calibri"/>
                <a:cs typeface="Calibri"/>
                <a:sym typeface="Calibri"/>
                <a:hlinkClick r:id="rId7">
                  <a:extLst>
                    <a:ext uri="{A12FA001-AC4F-418D-AE19-62706E023703}">
                      <ahyp:hlinkClr val="tx"/>
                    </a:ext>
                  </a:extLst>
                </a:hlinkClick>
              </a:rPr>
              <a:t>https://geverest.umn.edu/home/data-modeling-course/class-schedule</a:t>
            </a:r>
            <a:r>
              <a:rPr lang="es-CO" sz="1600">
                <a:solidFill>
                  <a:schemeClr val="dk1"/>
                </a:solidFill>
                <a:latin typeface="Calibri"/>
                <a:ea typeface="Calibri"/>
                <a:cs typeface="Calibri"/>
                <a:sym typeface="Calibri"/>
              </a:rPr>
              <a:t> </a:t>
            </a:r>
            <a:endParaRPr/>
          </a:p>
        </p:txBody>
      </p:sp>
      <p:sp>
        <p:nvSpPr>
          <p:cNvPr id="129" name="Google Shape;129;p5"/>
          <p:cNvSpPr txBox="1"/>
          <p:nvPr/>
        </p:nvSpPr>
        <p:spPr>
          <a:xfrm>
            <a:off x="5262299" y="2167036"/>
            <a:ext cx="6436651" cy="337464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2133">
                <a:solidFill>
                  <a:srgbClr val="333333"/>
                </a:solidFill>
                <a:latin typeface="Calibri"/>
                <a:ea typeface="Calibri"/>
                <a:cs typeface="Calibri"/>
                <a:sym typeface="Calibri"/>
              </a:rPr>
              <a:t>El Dr. Chen es el creador del Modelo Entidad-Relación (Modelo ER).</a:t>
            </a:r>
            <a:endParaRPr/>
          </a:p>
          <a:p>
            <a:pPr indent="0" lvl="0" marL="0" marR="0" rtl="0" algn="just">
              <a:spcBef>
                <a:spcPts val="0"/>
              </a:spcBef>
              <a:spcAft>
                <a:spcPts val="0"/>
              </a:spcAft>
              <a:buNone/>
            </a:pPr>
            <a:r>
              <a:t/>
            </a:r>
            <a:endParaRPr sz="2133">
              <a:solidFill>
                <a:srgbClr val="333333"/>
              </a:solidFill>
              <a:latin typeface="Calibri"/>
              <a:ea typeface="Calibri"/>
              <a:cs typeface="Calibri"/>
              <a:sym typeface="Calibri"/>
            </a:endParaRPr>
          </a:p>
          <a:p>
            <a:pPr indent="0" lvl="0" marL="0" marR="0" rtl="0" algn="just">
              <a:spcBef>
                <a:spcPts val="0"/>
              </a:spcBef>
              <a:spcAft>
                <a:spcPts val="0"/>
              </a:spcAft>
              <a:buNone/>
            </a:pPr>
            <a:r>
              <a:rPr lang="es-CO" sz="2133">
                <a:solidFill>
                  <a:srgbClr val="333333"/>
                </a:solidFill>
                <a:latin typeface="Calibri"/>
                <a:ea typeface="Calibri"/>
                <a:cs typeface="Calibri"/>
                <a:sym typeface="Calibri"/>
              </a:rPr>
              <a:t>El artículo original del Dr. Chen sobre el modelo Entidad-Relación (modelo ER) es uno de los artículos más citados en el campo de los programas informáticos. </a:t>
            </a:r>
            <a:endParaRPr/>
          </a:p>
          <a:p>
            <a:pPr indent="0" lvl="0" marL="0" marR="0" rtl="0" algn="just">
              <a:spcBef>
                <a:spcPts val="0"/>
              </a:spcBef>
              <a:spcAft>
                <a:spcPts val="0"/>
              </a:spcAft>
              <a:buNone/>
            </a:pPr>
            <a:r>
              <a:t/>
            </a:r>
            <a:endParaRPr sz="2133">
              <a:solidFill>
                <a:srgbClr val="333333"/>
              </a:solidFill>
              <a:latin typeface="Calibri"/>
              <a:ea typeface="Calibri"/>
              <a:cs typeface="Calibri"/>
              <a:sym typeface="Calibri"/>
            </a:endParaRPr>
          </a:p>
          <a:p>
            <a:pPr indent="0" lvl="0" marL="0" marR="0" rtl="0" algn="just">
              <a:spcBef>
                <a:spcPts val="0"/>
              </a:spcBef>
              <a:spcAft>
                <a:spcPts val="0"/>
              </a:spcAft>
              <a:buNone/>
            </a:pPr>
            <a:r>
              <a:rPr lang="es-CO" sz="2133">
                <a:solidFill>
                  <a:srgbClr val="333333"/>
                </a:solidFill>
                <a:latin typeface="Calibri"/>
                <a:ea typeface="Calibri"/>
                <a:cs typeface="Calibri"/>
                <a:sym typeface="Calibri"/>
              </a:rPr>
              <a:t>El trabajo del Dr. Chen es </a:t>
            </a:r>
            <a:r>
              <a:rPr i="1" lang="es-CO" sz="2133" u="sng">
                <a:solidFill>
                  <a:srgbClr val="333333"/>
                </a:solidFill>
                <a:latin typeface="Calibri"/>
                <a:ea typeface="Calibri"/>
                <a:cs typeface="Calibri"/>
                <a:sym typeface="Calibri"/>
              </a:rPr>
              <a:t>piedra angular de la ingeniería de software,</a:t>
            </a:r>
            <a:r>
              <a:rPr lang="es-CO" sz="2133">
                <a:solidFill>
                  <a:srgbClr val="333333"/>
                </a:solidFill>
                <a:latin typeface="Calibri"/>
                <a:ea typeface="Calibri"/>
                <a:cs typeface="Calibri"/>
                <a:sym typeface="Calibri"/>
              </a:rPr>
              <a:t> en particular la ingeniería de software asistida por computadora (CASE).</a:t>
            </a:r>
            <a:endParaRPr sz="2133">
              <a:solidFill>
                <a:srgbClr val="33333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500"/>
                                        <p:tgtEl>
                                          <p:spTgt spid="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1" st="1"/>
                                            </p:txEl>
                                          </p:spTgt>
                                        </p:tgtEl>
                                        <p:attrNameLst>
                                          <p:attrName>style.visibility</p:attrName>
                                        </p:attrNameLst>
                                      </p:cBhvr>
                                      <p:to>
                                        <p:strVal val="visible"/>
                                      </p:to>
                                    </p:set>
                                    <p:animEffect filter="fade" transition="in">
                                      <p:cBhvr>
                                        <p:cTn dur="500"/>
                                        <p:tgtEl>
                                          <p:spTgt spid="1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2" st="2"/>
                                            </p:txEl>
                                          </p:spTgt>
                                        </p:tgtEl>
                                        <p:attrNameLst>
                                          <p:attrName>style.visibility</p:attrName>
                                        </p:attrNameLst>
                                      </p:cBhvr>
                                      <p:to>
                                        <p:strVal val="visible"/>
                                      </p:to>
                                    </p:set>
                                    <p:animEffect filter="fade" transition="in">
                                      <p:cBhvr>
                                        <p:cTn dur="500"/>
                                        <p:tgtEl>
                                          <p:spTgt spid="1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3" st="3"/>
                                            </p:txEl>
                                          </p:spTgt>
                                        </p:tgtEl>
                                        <p:attrNameLst>
                                          <p:attrName>style.visibility</p:attrName>
                                        </p:attrNameLst>
                                      </p:cBhvr>
                                      <p:to>
                                        <p:strVal val="visible"/>
                                      </p:to>
                                    </p:set>
                                    <p:animEffect filter="fade" transition="in">
                                      <p:cBhvr>
                                        <p:cTn dur="500"/>
                                        <p:tgtEl>
                                          <p:spTgt spid="1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4" st="4"/>
                                            </p:txEl>
                                          </p:spTgt>
                                        </p:tgtEl>
                                        <p:attrNameLst>
                                          <p:attrName>style.visibility</p:attrName>
                                        </p:attrNameLst>
                                      </p:cBhvr>
                                      <p:to>
                                        <p:strVal val="visible"/>
                                      </p:to>
                                    </p:set>
                                    <p:animEffect filter="fade" transition="in">
                                      <p:cBhvr>
                                        <p:cTn dur="500"/>
                                        <p:tgtEl>
                                          <p:spTgt spid="1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nvSpPr>
        <p:spPr>
          <a:xfrm>
            <a:off x="353718" y="423025"/>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Data Modeling with the </a:t>
            </a:r>
            <a:r>
              <a:rPr b="1" i="1" lang="es-CO" sz="3733">
                <a:solidFill>
                  <a:schemeClr val="lt1"/>
                </a:solidFill>
                <a:latin typeface="Calibri"/>
                <a:ea typeface="Calibri"/>
                <a:cs typeface="Calibri"/>
                <a:sym typeface="Calibri"/>
              </a:rPr>
              <a:t>Entity- Relationship Model</a:t>
            </a:r>
            <a:endParaRPr b="1" i="1" sz="3733">
              <a:solidFill>
                <a:schemeClr val="lt1"/>
              </a:solidFill>
              <a:latin typeface="Calibri"/>
              <a:ea typeface="Calibri"/>
              <a:cs typeface="Calibri"/>
              <a:sym typeface="Calibri"/>
            </a:endParaRPr>
          </a:p>
        </p:txBody>
      </p:sp>
      <p:sp>
        <p:nvSpPr>
          <p:cNvPr id="135" name="Google Shape;135;p6"/>
          <p:cNvSpPr/>
          <p:nvPr/>
        </p:nvSpPr>
        <p:spPr>
          <a:xfrm>
            <a:off x="487847" y="4670007"/>
            <a:ext cx="7037452" cy="1231106"/>
          </a:xfrm>
          <a:prstGeom prst="rect">
            <a:avLst/>
          </a:prstGeom>
          <a:noFill/>
          <a:ln>
            <a:noFill/>
          </a:ln>
        </p:spPr>
        <p:txBody>
          <a:bodyPr anchorCtr="0" anchor="ctr" bIns="60950" lIns="121900" spcFirstLastPara="1" rIns="121900" wrap="square" tIns="6095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Las bases de datos se diseñan analizando los </a:t>
            </a:r>
            <a:r>
              <a:rPr b="1" lang="es-CO" sz="2400">
                <a:solidFill>
                  <a:schemeClr val="dk1"/>
                </a:solidFill>
                <a:latin typeface="Calibri"/>
                <a:ea typeface="Calibri"/>
                <a:cs typeface="Calibri"/>
                <a:sym typeface="Calibri"/>
              </a:rPr>
              <a:t>requisitos</a:t>
            </a:r>
            <a:r>
              <a:rPr lang="es-CO" sz="2400">
                <a:solidFill>
                  <a:schemeClr val="dk1"/>
                </a:solidFill>
                <a:latin typeface="Calibri"/>
                <a:ea typeface="Calibri"/>
                <a:cs typeface="Calibri"/>
                <a:sym typeface="Calibri"/>
              </a:rPr>
              <a:t> y creando un </a:t>
            </a:r>
            <a:r>
              <a:rPr b="1" lang="es-CO" sz="2400">
                <a:solidFill>
                  <a:schemeClr val="dk1"/>
                </a:solidFill>
                <a:latin typeface="Calibri"/>
                <a:ea typeface="Calibri"/>
                <a:cs typeface="Calibri"/>
                <a:sym typeface="Calibri"/>
              </a:rPr>
              <a:t>modelo o plano</a:t>
            </a:r>
            <a:r>
              <a:rPr lang="es-CO" sz="2400">
                <a:solidFill>
                  <a:schemeClr val="dk1"/>
                </a:solidFill>
                <a:latin typeface="Calibri"/>
                <a:ea typeface="Calibri"/>
                <a:cs typeface="Calibri"/>
                <a:sym typeface="Calibri"/>
              </a:rPr>
              <a:t>, de una base de datos que cumplirá con esos requisitos. </a:t>
            </a:r>
            <a:endParaRPr/>
          </a:p>
        </p:txBody>
      </p:sp>
      <p:pic>
        <p:nvPicPr>
          <p:cNvPr descr="Requisitos para especular en bolsa" id="136" name="Google Shape;136;p6"/>
          <p:cNvPicPr preferRelativeResize="0"/>
          <p:nvPr/>
        </p:nvPicPr>
        <p:blipFill rotWithShape="1">
          <a:blip r:embed="rId3">
            <a:alphaModFix/>
          </a:blip>
          <a:srcRect b="0" l="0" r="0" t="0"/>
          <a:stretch/>
        </p:blipFill>
        <p:spPr>
          <a:xfrm>
            <a:off x="7846647" y="2857573"/>
            <a:ext cx="3797300" cy="2146300"/>
          </a:xfrm>
          <a:prstGeom prst="rect">
            <a:avLst/>
          </a:prstGeom>
          <a:noFill/>
          <a:ln>
            <a:noFill/>
          </a:ln>
        </p:spPr>
      </p:pic>
      <p:sp>
        <p:nvSpPr>
          <p:cNvPr id="137" name="Google Shape;137;p6"/>
          <p:cNvSpPr/>
          <p:nvPr/>
        </p:nvSpPr>
        <p:spPr>
          <a:xfrm>
            <a:off x="578158" y="2108929"/>
            <a:ext cx="7037452" cy="2339102"/>
          </a:xfrm>
          <a:prstGeom prst="rect">
            <a:avLst/>
          </a:prstGeom>
          <a:noFill/>
          <a:ln>
            <a:noFill/>
          </a:ln>
        </p:spPr>
        <p:txBody>
          <a:bodyPr anchorCtr="0" anchor="ctr" bIns="60950" lIns="121900" spcFirstLastPara="1" rIns="121900" wrap="square" tIns="60950">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El modelado de datos es </a:t>
            </a:r>
            <a:r>
              <a:rPr lang="es-CO" sz="2400">
                <a:solidFill>
                  <a:schemeClr val="dk1"/>
                </a:solidFill>
                <a:highlight>
                  <a:srgbClr val="FFFF00"/>
                </a:highlight>
                <a:latin typeface="Calibri"/>
                <a:ea typeface="Calibri"/>
                <a:cs typeface="Calibri"/>
                <a:sym typeface="Calibri"/>
              </a:rPr>
              <a:t>parte del proceso de diseño y análisis de sistemas.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s-CO" sz="2400">
                <a:solidFill>
                  <a:schemeClr val="dk1"/>
                </a:solidFill>
                <a:latin typeface="Calibri"/>
                <a:ea typeface="Calibri"/>
                <a:cs typeface="Calibri"/>
                <a:sym typeface="Calibri"/>
              </a:rPr>
              <a:t>La técnica de modelado más popular:  entidad-relación.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propósito de un modelo de datos</a:t>
            </a:r>
            <a:endParaRPr b="1" i="1" sz="3733">
              <a:solidFill>
                <a:schemeClr val="lt1"/>
              </a:solidFill>
              <a:latin typeface="Calibri"/>
              <a:ea typeface="Calibri"/>
              <a:cs typeface="Calibri"/>
              <a:sym typeface="Calibri"/>
            </a:endParaRPr>
          </a:p>
        </p:txBody>
      </p:sp>
      <p:sp>
        <p:nvSpPr>
          <p:cNvPr id="143" name="Google Shape;143;p7"/>
          <p:cNvSpPr txBox="1"/>
          <p:nvPr/>
        </p:nvSpPr>
        <p:spPr>
          <a:xfrm>
            <a:off x="714964" y="1845985"/>
            <a:ext cx="6096000" cy="666786"/>
          </a:xfrm>
          <a:prstGeom prst="rect">
            <a:avLst/>
          </a:prstGeom>
          <a:noFill/>
          <a:ln>
            <a:noFill/>
          </a:ln>
        </p:spPr>
        <p:txBody>
          <a:bodyPr anchorCtr="0" anchor="t" bIns="45700" lIns="91425" spcFirstLastPara="1" rIns="91425" wrap="square" tIns="45700">
            <a:spAutoFit/>
          </a:bodyPr>
          <a:lstStyle/>
          <a:p>
            <a:pPr indent="-609585" lvl="0" marL="609585" marR="0" rtl="0" algn="l">
              <a:spcBef>
                <a:spcPts val="0"/>
              </a:spcBef>
              <a:spcAft>
                <a:spcPts val="0"/>
              </a:spcAft>
              <a:buClr>
                <a:schemeClr val="dk1"/>
              </a:buClr>
              <a:buSzPts val="3733"/>
              <a:buFont typeface="Noto Sans Symbols"/>
              <a:buChar char="✔"/>
            </a:pPr>
            <a:r>
              <a:rPr lang="es-CO" sz="3733">
                <a:solidFill>
                  <a:schemeClr val="dk1"/>
                </a:solidFill>
                <a:latin typeface="Calibri"/>
                <a:ea typeface="Calibri"/>
                <a:cs typeface="Calibri"/>
                <a:sym typeface="Calibri"/>
              </a:rPr>
              <a:t>Blueprint</a:t>
            </a:r>
            <a:endParaRPr sz="3733">
              <a:solidFill>
                <a:schemeClr val="dk1"/>
              </a:solidFill>
              <a:latin typeface="Calibri"/>
              <a:ea typeface="Calibri"/>
              <a:cs typeface="Calibri"/>
              <a:sym typeface="Calibri"/>
            </a:endParaRPr>
          </a:p>
        </p:txBody>
      </p:sp>
      <p:sp>
        <p:nvSpPr>
          <p:cNvPr id="144" name="Google Shape;144;p7"/>
          <p:cNvSpPr txBox="1"/>
          <p:nvPr/>
        </p:nvSpPr>
        <p:spPr>
          <a:xfrm>
            <a:off x="1332089" y="2853336"/>
            <a:ext cx="4884327"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O" sz="2400">
                <a:solidFill>
                  <a:schemeClr val="dk1"/>
                </a:solidFill>
                <a:latin typeface="Calibri"/>
                <a:ea typeface="Calibri"/>
                <a:cs typeface="Calibri"/>
                <a:sym typeface="Calibri"/>
              </a:rPr>
              <a:t>Un </a:t>
            </a:r>
            <a:r>
              <a:rPr b="1" i="1" lang="es-CO" sz="2400">
                <a:solidFill>
                  <a:schemeClr val="dk1"/>
                </a:solidFill>
                <a:latin typeface="Calibri"/>
                <a:ea typeface="Calibri"/>
                <a:cs typeface="Calibri"/>
                <a:sym typeface="Calibri"/>
              </a:rPr>
              <a:t>blueprint</a:t>
            </a:r>
            <a:r>
              <a:rPr lang="es-CO" sz="2400">
                <a:solidFill>
                  <a:schemeClr val="dk1"/>
                </a:solidFill>
                <a:latin typeface="Calibri"/>
                <a:ea typeface="Calibri"/>
                <a:cs typeface="Calibri"/>
                <a:sym typeface="Calibri"/>
              </a:rPr>
              <a:t> o </a:t>
            </a:r>
            <a:r>
              <a:rPr b="1" i="1" lang="es-CO" sz="2400">
                <a:solidFill>
                  <a:schemeClr val="dk1"/>
                </a:solidFill>
                <a:latin typeface="Calibri"/>
                <a:ea typeface="Calibri"/>
                <a:cs typeface="Calibri"/>
                <a:sym typeface="Calibri"/>
              </a:rPr>
              <a:t>cianotipo</a:t>
            </a:r>
            <a:r>
              <a:rPr lang="es-CO" sz="2400">
                <a:solidFill>
                  <a:schemeClr val="dk1"/>
                </a:solidFill>
                <a:latin typeface="Calibri"/>
                <a:ea typeface="Calibri"/>
                <a:cs typeface="Calibri"/>
                <a:sym typeface="Calibri"/>
              </a:rPr>
              <a:t> es una reproducción en papel de:</a:t>
            </a:r>
            <a:endParaRPr/>
          </a:p>
          <a:p>
            <a:pPr indent="-380990" lvl="0" marL="380990" marR="0" rtl="0" algn="just">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Dibujo técnico</a:t>
            </a:r>
            <a:endParaRPr/>
          </a:p>
          <a:p>
            <a:pPr indent="-380990" lvl="0" marL="380990" marR="0" rtl="0" algn="just">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Plano cartográfico </a:t>
            </a:r>
            <a:endParaRPr/>
          </a:p>
          <a:p>
            <a:pPr indent="-380990" lvl="0" marL="380990" marR="0" rtl="0" algn="just">
              <a:spcBef>
                <a:spcPts val="0"/>
              </a:spcBef>
              <a:spcAft>
                <a:spcPts val="0"/>
              </a:spcAft>
              <a:buClr>
                <a:schemeClr val="dk1"/>
              </a:buClr>
              <a:buSzPts val="2400"/>
              <a:buFont typeface="Calibri"/>
              <a:buChar char="-"/>
            </a:pPr>
            <a:r>
              <a:rPr lang="es-CO" sz="2400">
                <a:solidFill>
                  <a:schemeClr val="dk1"/>
                </a:solidFill>
                <a:latin typeface="Calibri"/>
                <a:ea typeface="Calibri"/>
                <a:cs typeface="Calibri"/>
                <a:sym typeface="Calibri"/>
              </a:rPr>
              <a:t>Diseño de ingeniería</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CO" sz="2400">
                <a:solidFill>
                  <a:schemeClr val="dk1"/>
                </a:solidFill>
                <a:latin typeface="Calibri"/>
                <a:ea typeface="Calibri"/>
                <a:cs typeface="Calibri"/>
                <a:sym typeface="Calibri"/>
              </a:rPr>
              <a:t>Por lo general, el término </a:t>
            </a:r>
            <a:r>
              <a:rPr i="1" lang="es-CO" sz="2400">
                <a:solidFill>
                  <a:schemeClr val="dk1"/>
                </a:solidFill>
                <a:latin typeface="Calibri"/>
                <a:ea typeface="Calibri"/>
                <a:cs typeface="Calibri"/>
                <a:sym typeface="Calibri"/>
              </a:rPr>
              <a:t>blueprint</a:t>
            </a:r>
            <a:r>
              <a:rPr lang="es-CO" sz="2400">
                <a:solidFill>
                  <a:schemeClr val="dk1"/>
                </a:solidFill>
                <a:latin typeface="Calibri"/>
                <a:ea typeface="Calibri"/>
                <a:cs typeface="Calibri"/>
                <a:sym typeface="Calibri"/>
              </a:rPr>
              <a:t> se usa para referirse a cualquier plano detallado.</a:t>
            </a:r>
            <a:endParaRPr sz="2400">
              <a:solidFill>
                <a:schemeClr val="dk1"/>
              </a:solidFill>
              <a:latin typeface="Calibri"/>
              <a:ea typeface="Calibri"/>
              <a:cs typeface="Calibri"/>
              <a:sym typeface="Calibri"/>
            </a:endParaRPr>
          </a:p>
        </p:txBody>
      </p:sp>
      <p:pic>
        <p:nvPicPr>
          <p:cNvPr descr="Diagrama, Dibujo de ingeniería&#10;&#10;Descripción generada automáticamente" id="145" name="Google Shape;145;p7"/>
          <p:cNvPicPr preferRelativeResize="0"/>
          <p:nvPr/>
        </p:nvPicPr>
        <p:blipFill rotWithShape="1">
          <a:blip r:embed="rId3">
            <a:alphaModFix/>
          </a:blip>
          <a:srcRect b="0" l="0" r="0" t="0"/>
          <a:stretch/>
        </p:blipFill>
        <p:spPr>
          <a:xfrm>
            <a:off x="6675498" y="1845986"/>
            <a:ext cx="5126961" cy="341797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5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5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5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animEffect filter="fade" transition="in">
                                      <p:cBhvr>
                                        <p:cTn dur="500"/>
                                        <p:tgtEl>
                                          <p:spTgt spid="1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animEffect filter="fade" transition="in">
                                      <p:cBhvr>
                                        <p:cTn dur="500"/>
                                        <p:tgtEl>
                                          <p:spTgt spid="1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5" st="5"/>
                                            </p:txEl>
                                          </p:spTgt>
                                        </p:tgtEl>
                                        <p:attrNameLst>
                                          <p:attrName>style.visibility</p:attrName>
                                        </p:attrNameLst>
                                      </p:cBhvr>
                                      <p:to>
                                        <p:strVal val="visible"/>
                                      </p:to>
                                    </p:set>
                                    <p:animEffect filter="fade" transition="in">
                                      <p:cBhvr>
                                        <p:cTn dur="500"/>
                                        <p:tgtEl>
                                          <p:spTgt spid="14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propósito de un modelo de datos</a:t>
            </a:r>
            <a:endParaRPr b="1" i="1" sz="3733">
              <a:solidFill>
                <a:schemeClr val="lt1"/>
              </a:solidFill>
              <a:latin typeface="Calibri"/>
              <a:ea typeface="Calibri"/>
              <a:cs typeface="Calibri"/>
              <a:sym typeface="Calibri"/>
            </a:endParaRPr>
          </a:p>
        </p:txBody>
      </p:sp>
      <p:sp>
        <p:nvSpPr>
          <p:cNvPr id="151" name="Google Shape;151;p8"/>
          <p:cNvSpPr/>
          <p:nvPr/>
        </p:nvSpPr>
        <p:spPr>
          <a:xfrm>
            <a:off x="398872" y="1705678"/>
            <a:ext cx="4342461" cy="2420727"/>
          </a:xfrm>
          <a:prstGeom prst="rect">
            <a:avLst/>
          </a:prstGeom>
          <a:noFill/>
          <a:ln>
            <a:noFill/>
          </a:ln>
        </p:spPr>
        <p:txBody>
          <a:bodyPr anchorCtr="0" anchor="ctr" bIns="60950" lIns="121900" spcFirstLastPara="1" rIns="121900" wrap="square" tIns="60950">
            <a:spAutoFit/>
          </a:bodyPr>
          <a:lstStyle/>
          <a:p>
            <a:pPr indent="0" lvl="0" marL="0" marR="0" rtl="0" algn="l">
              <a:spcBef>
                <a:spcPts val="0"/>
              </a:spcBef>
              <a:spcAft>
                <a:spcPts val="0"/>
              </a:spcAft>
              <a:buNone/>
            </a:pPr>
            <a:r>
              <a:rPr lang="es-CO" sz="2133">
                <a:solidFill>
                  <a:schemeClr val="dk1"/>
                </a:solidFill>
                <a:latin typeface="Calibri"/>
                <a:ea typeface="Calibri"/>
                <a:cs typeface="Calibri"/>
                <a:sym typeface="Calibri"/>
              </a:rPr>
              <a:t>- Un modelo de datos es un </a:t>
            </a:r>
            <a:r>
              <a:rPr b="1" lang="es-CO" sz="2133">
                <a:solidFill>
                  <a:schemeClr val="dk1"/>
                </a:solidFill>
                <a:latin typeface="Calibri"/>
                <a:ea typeface="Calibri"/>
                <a:cs typeface="Calibri"/>
                <a:sym typeface="Calibri"/>
              </a:rPr>
              <a:t>plano</a:t>
            </a:r>
            <a:r>
              <a:rPr lang="es-CO" sz="2133">
                <a:solidFill>
                  <a:schemeClr val="dk1"/>
                </a:solidFill>
                <a:latin typeface="Calibri"/>
                <a:ea typeface="Calibri"/>
                <a:cs typeface="Calibri"/>
                <a:sym typeface="Calibri"/>
              </a:rPr>
              <a:t> o </a:t>
            </a:r>
            <a:r>
              <a:rPr b="1" i="1" lang="es-CO" sz="2133">
                <a:solidFill>
                  <a:schemeClr val="dk1"/>
                </a:solidFill>
                <a:latin typeface="Calibri"/>
                <a:ea typeface="Calibri"/>
                <a:cs typeface="Calibri"/>
                <a:sym typeface="Calibri"/>
              </a:rPr>
              <a:t>modelo</a:t>
            </a:r>
            <a:r>
              <a:rPr lang="es-CO" sz="2133">
                <a:solidFill>
                  <a:schemeClr val="dk1"/>
                </a:solidFill>
                <a:latin typeface="Calibri"/>
                <a:ea typeface="Calibri"/>
                <a:cs typeface="Calibri"/>
                <a:sym typeface="Calibri"/>
              </a:rPr>
              <a:t> para el diseño de una base de datos.</a:t>
            </a:r>
            <a:endParaRPr/>
          </a:p>
          <a:p>
            <a:pPr indent="0" lvl="0" marL="0" marR="0" rtl="0" algn="l">
              <a:spcBef>
                <a:spcPts val="0"/>
              </a:spcBef>
              <a:spcAft>
                <a:spcPts val="0"/>
              </a:spcAft>
              <a:buNone/>
            </a:pPr>
            <a:r>
              <a:t/>
            </a:r>
            <a:endParaRPr sz="2133">
              <a:solidFill>
                <a:schemeClr val="dk1"/>
              </a:solidFill>
              <a:latin typeface="Calibri"/>
              <a:ea typeface="Calibri"/>
              <a:cs typeface="Calibri"/>
              <a:sym typeface="Calibri"/>
            </a:endParaRPr>
          </a:p>
          <a:p>
            <a:pPr indent="-380990" lvl="0" marL="380990" marR="0" rtl="0" algn="l">
              <a:spcBef>
                <a:spcPts val="0"/>
              </a:spcBef>
              <a:spcAft>
                <a:spcPts val="0"/>
              </a:spcAft>
              <a:buClr>
                <a:schemeClr val="dk1"/>
              </a:buClr>
              <a:buSzPts val="2133"/>
              <a:buFont typeface="Calibri"/>
              <a:buChar char="-"/>
            </a:pPr>
            <a:r>
              <a:rPr lang="es-CO" sz="2133">
                <a:solidFill>
                  <a:schemeClr val="dk1"/>
                </a:solidFill>
                <a:latin typeface="Calibri"/>
                <a:ea typeface="Calibri"/>
                <a:cs typeface="Calibri"/>
                <a:sym typeface="Calibri"/>
              </a:rPr>
              <a:t>Analogía:</a:t>
            </a:r>
            <a:endParaRPr/>
          </a:p>
          <a:p>
            <a:pPr indent="0" lvl="0" marL="0" marR="0" rtl="0" algn="l">
              <a:spcBef>
                <a:spcPts val="0"/>
              </a:spcBef>
              <a:spcAft>
                <a:spcPts val="0"/>
              </a:spcAft>
              <a:buNone/>
            </a:pPr>
            <a:r>
              <a:rPr lang="es-CO" sz="2133">
                <a:solidFill>
                  <a:schemeClr val="dk1"/>
                </a:solidFill>
                <a:latin typeface="Calibri"/>
                <a:ea typeface="Calibri"/>
                <a:cs typeface="Calibri"/>
                <a:sym typeface="Calibri"/>
              </a:rPr>
              <a:t>Considere la construcción de su edificio de apartamentos.</a:t>
            </a:r>
            <a:endParaRPr/>
          </a:p>
        </p:txBody>
      </p:sp>
      <p:pic>
        <p:nvPicPr>
          <p:cNvPr descr="Una caricatura de una persona&#10;&#10;Descripción generada automáticamente con confianza baja" id="152" name="Google Shape;152;p8"/>
          <p:cNvPicPr preferRelativeResize="0"/>
          <p:nvPr/>
        </p:nvPicPr>
        <p:blipFill rotWithShape="1">
          <a:blip r:embed="rId3">
            <a:alphaModFix/>
          </a:blip>
          <a:srcRect b="0" l="0" r="0" t="0"/>
          <a:stretch/>
        </p:blipFill>
        <p:spPr>
          <a:xfrm>
            <a:off x="672926" y="4456345"/>
            <a:ext cx="3066809" cy="1723547"/>
          </a:xfrm>
          <a:prstGeom prst="rect">
            <a:avLst/>
          </a:prstGeom>
          <a:noFill/>
          <a:ln>
            <a:noFill/>
          </a:ln>
          <a:effectLst>
            <a:outerShdw blurRad="292100" rotWithShape="0" algn="tl" dir="2700000" dist="139700">
              <a:srgbClr val="333333">
                <a:alpha val="64705"/>
              </a:srgbClr>
            </a:outerShdw>
          </a:effectLst>
        </p:spPr>
      </p:pic>
      <p:sp>
        <p:nvSpPr>
          <p:cNvPr id="153" name="Google Shape;153;p8"/>
          <p:cNvSpPr txBox="1"/>
          <p:nvPr/>
        </p:nvSpPr>
        <p:spPr>
          <a:xfrm>
            <a:off x="910636" y="6229413"/>
            <a:ext cx="237066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s-CO" sz="2400">
                <a:solidFill>
                  <a:schemeClr val="dk1"/>
                </a:solidFill>
                <a:latin typeface="Calibri"/>
                <a:ea typeface="Calibri"/>
                <a:cs typeface="Calibri"/>
                <a:sym typeface="Calibri"/>
              </a:rPr>
              <a:t>Maestro de obra</a:t>
            </a:r>
            <a:endParaRPr b="1" i="1" sz="2400">
              <a:solidFill>
                <a:schemeClr val="dk1"/>
              </a:solidFill>
              <a:latin typeface="Calibri"/>
              <a:ea typeface="Calibri"/>
              <a:cs typeface="Calibri"/>
              <a:sym typeface="Calibri"/>
            </a:endParaRPr>
          </a:p>
        </p:txBody>
      </p:sp>
      <p:sp>
        <p:nvSpPr>
          <p:cNvPr id="154" name="Google Shape;154;p8"/>
          <p:cNvSpPr txBox="1"/>
          <p:nvPr/>
        </p:nvSpPr>
        <p:spPr>
          <a:xfrm>
            <a:off x="3936061" y="4702565"/>
            <a:ext cx="3303881" cy="1241622"/>
          </a:xfrm>
          <a:prstGeom prst="rect">
            <a:avLst/>
          </a:prstGeom>
          <a:noFill/>
          <a:ln>
            <a:noFill/>
          </a:ln>
        </p:spPr>
        <p:txBody>
          <a:bodyPr anchorCtr="0" anchor="t" bIns="45700" lIns="91425" spcFirstLastPara="1" rIns="91425" wrap="square" tIns="45700">
            <a:spAutoFit/>
          </a:bodyPr>
          <a:lstStyle/>
          <a:p>
            <a:pPr indent="-380990" lvl="0" marL="380990" marR="0" rtl="0" algn="l">
              <a:spcBef>
                <a:spcPts val="0"/>
              </a:spcBef>
              <a:spcAft>
                <a:spcPts val="0"/>
              </a:spcAft>
              <a:buClr>
                <a:schemeClr val="dk1"/>
              </a:buClr>
              <a:buSzPts val="1867"/>
              <a:buFont typeface="Noto Sans Symbols"/>
              <a:buChar char="✔"/>
            </a:pPr>
            <a:r>
              <a:rPr lang="es-CO" sz="1867">
                <a:solidFill>
                  <a:schemeClr val="dk1"/>
                </a:solidFill>
                <a:latin typeface="Calibri"/>
                <a:ea typeface="Calibri"/>
                <a:cs typeface="Calibri"/>
                <a:sym typeface="Calibri"/>
              </a:rPr>
              <a:t>Compró madera</a:t>
            </a:r>
            <a:endParaRPr/>
          </a:p>
          <a:p>
            <a:pPr indent="-380990" lvl="0" marL="380990" marR="0" rtl="0" algn="l">
              <a:spcBef>
                <a:spcPts val="0"/>
              </a:spcBef>
              <a:spcAft>
                <a:spcPts val="0"/>
              </a:spcAft>
              <a:buClr>
                <a:schemeClr val="dk1"/>
              </a:buClr>
              <a:buSzPts val="1867"/>
              <a:buFont typeface="Noto Sans Symbols"/>
              <a:buChar char="✔"/>
            </a:pPr>
            <a:r>
              <a:rPr lang="es-CO" sz="1867">
                <a:solidFill>
                  <a:schemeClr val="dk1"/>
                </a:solidFill>
                <a:latin typeface="Calibri"/>
                <a:ea typeface="Calibri"/>
                <a:cs typeface="Calibri"/>
                <a:sym typeface="Calibri"/>
              </a:rPr>
              <a:t>Solicitó camiones de hormigón</a:t>
            </a:r>
            <a:endParaRPr/>
          </a:p>
          <a:p>
            <a:pPr indent="-380990" lvl="0" marL="380990" marR="0" rtl="0" algn="l">
              <a:spcBef>
                <a:spcPts val="0"/>
              </a:spcBef>
              <a:spcAft>
                <a:spcPts val="0"/>
              </a:spcAft>
              <a:buClr>
                <a:schemeClr val="dk1"/>
              </a:buClr>
              <a:buSzPts val="1867"/>
              <a:buFont typeface="Noto Sans Symbols"/>
              <a:buChar char="✔"/>
            </a:pPr>
            <a:r>
              <a:rPr lang="es-CO" sz="1867">
                <a:solidFill>
                  <a:schemeClr val="dk1"/>
                </a:solidFill>
                <a:latin typeface="Calibri"/>
                <a:ea typeface="Calibri"/>
                <a:cs typeface="Calibri"/>
                <a:sym typeface="Calibri"/>
              </a:rPr>
              <a:t>Empezó a trabajar </a:t>
            </a:r>
            <a:endParaRPr/>
          </a:p>
        </p:txBody>
      </p:sp>
      <p:pic>
        <p:nvPicPr>
          <p:cNvPr descr="Cómo continuar tu formación como arquitecto - 3D Business School" id="155" name="Google Shape;155;p8"/>
          <p:cNvPicPr preferRelativeResize="0"/>
          <p:nvPr/>
        </p:nvPicPr>
        <p:blipFill rotWithShape="1">
          <a:blip r:embed="rId4">
            <a:alphaModFix/>
          </a:blip>
          <a:srcRect b="0" l="0" r="0" t="0"/>
          <a:stretch/>
        </p:blipFill>
        <p:spPr>
          <a:xfrm>
            <a:off x="7788392" y="1696877"/>
            <a:ext cx="3505200" cy="2324100"/>
          </a:xfrm>
          <a:prstGeom prst="rect">
            <a:avLst/>
          </a:prstGeom>
          <a:noFill/>
          <a:ln>
            <a:noFill/>
          </a:ln>
          <a:effectLst>
            <a:outerShdw blurRad="292100" rotWithShape="0" algn="tl" dir="2700000" dist="139700">
              <a:srgbClr val="333333">
                <a:alpha val="64705"/>
              </a:srgbClr>
            </a:outerShdw>
          </a:effectLst>
        </p:spPr>
      </p:pic>
      <p:sp>
        <p:nvSpPr>
          <p:cNvPr id="156" name="Google Shape;156;p8"/>
          <p:cNvSpPr txBox="1"/>
          <p:nvPr/>
        </p:nvSpPr>
        <p:spPr>
          <a:xfrm>
            <a:off x="8355659" y="4210125"/>
            <a:ext cx="237066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s-CO" sz="2400">
                <a:solidFill>
                  <a:schemeClr val="dk1"/>
                </a:solidFill>
                <a:latin typeface="Calibri"/>
                <a:ea typeface="Calibri"/>
                <a:cs typeface="Calibri"/>
                <a:sym typeface="Calibri"/>
              </a:rPr>
              <a:t>Arquitecto </a:t>
            </a:r>
            <a:endParaRPr b="1" i="1" sz="2400">
              <a:solidFill>
                <a:schemeClr val="dk1"/>
              </a:solidFill>
              <a:latin typeface="Calibri"/>
              <a:ea typeface="Calibri"/>
              <a:cs typeface="Calibri"/>
              <a:sym typeface="Calibri"/>
            </a:endParaRPr>
          </a:p>
        </p:txBody>
      </p:sp>
      <p:sp>
        <p:nvSpPr>
          <p:cNvPr id="157" name="Google Shape;157;p8"/>
          <p:cNvSpPr txBox="1"/>
          <p:nvPr/>
        </p:nvSpPr>
        <p:spPr>
          <a:xfrm>
            <a:off x="8355660" y="4716481"/>
            <a:ext cx="3303881" cy="1241622"/>
          </a:xfrm>
          <a:prstGeom prst="rect">
            <a:avLst/>
          </a:prstGeom>
          <a:noFill/>
          <a:ln>
            <a:noFill/>
          </a:ln>
        </p:spPr>
        <p:txBody>
          <a:bodyPr anchorCtr="0" anchor="t" bIns="45700" lIns="91425" spcFirstLastPara="1" rIns="91425" wrap="square" tIns="45700">
            <a:spAutoFit/>
          </a:bodyPr>
          <a:lstStyle/>
          <a:p>
            <a:pPr indent="-380990" lvl="0" marL="380990" marR="0" rtl="0" algn="l">
              <a:spcBef>
                <a:spcPts val="0"/>
              </a:spcBef>
              <a:spcAft>
                <a:spcPts val="0"/>
              </a:spcAft>
              <a:buClr>
                <a:schemeClr val="dk1"/>
              </a:buClr>
              <a:buSzPts val="1867"/>
              <a:buFont typeface="Noto Sans Symbols"/>
              <a:buChar char="✔"/>
            </a:pPr>
            <a:r>
              <a:rPr lang="es-CO" sz="1867">
                <a:solidFill>
                  <a:schemeClr val="dk1"/>
                </a:solidFill>
                <a:latin typeface="Calibri"/>
                <a:ea typeface="Calibri"/>
                <a:cs typeface="Calibri"/>
                <a:sym typeface="Calibri"/>
              </a:rPr>
              <a:t>Construyó blueprints y planes para ese</a:t>
            </a:r>
            <a:endParaRPr/>
          </a:p>
          <a:p>
            <a:pPr indent="-380990" lvl="0" marL="380990" marR="0" rtl="0" algn="l">
              <a:spcBef>
                <a:spcPts val="0"/>
              </a:spcBef>
              <a:spcAft>
                <a:spcPts val="0"/>
              </a:spcAft>
              <a:buClr>
                <a:schemeClr val="dk1"/>
              </a:buClr>
              <a:buSzPts val="1867"/>
              <a:buFont typeface="Noto Sans Symbols"/>
              <a:buChar char="✔"/>
            </a:pPr>
            <a:r>
              <a:rPr lang="es-CO" sz="1867">
                <a:solidFill>
                  <a:schemeClr val="dk1"/>
                </a:solidFill>
                <a:latin typeface="Calibri"/>
                <a:ea typeface="Calibri"/>
                <a:cs typeface="Calibri"/>
                <a:sym typeface="Calibri"/>
              </a:rPr>
              <a:t>edificio mucho antes de que comenzara la construcción.</a:t>
            </a:r>
            <a:endParaRPr sz="1867">
              <a:solidFill>
                <a:schemeClr val="dk1"/>
              </a:solidFill>
              <a:latin typeface="Calibri"/>
              <a:ea typeface="Calibri"/>
              <a:cs typeface="Calibri"/>
              <a:sym typeface="Calibri"/>
            </a:endParaRPr>
          </a:p>
        </p:txBody>
      </p:sp>
      <p:cxnSp>
        <p:nvCxnSpPr>
          <p:cNvPr id="158" name="Google Shape;158;p8"/>
          <p:cNvCxnSpPr/>
          <p:nvPr/>
        </p:nvCxnSpPr>
        <p:spPr>
          <a:xfrm>
            <a:off x="2179320" y="2514600"/>
            <a:ext cx="2562013" cy="0"/>
          </a:xfrm>
          <a:prstGeom prst="straightConnector1">
            <a:avLst/>
          </a:prstGeom>
          <a:noFill/>
          <a:ln cap="flat" cmpd="sng" w="57150">
            <a:solidFill>
              <a:srgbClr val="FF0000"/>
            </a:solidFill>
            <a:prstDash val="solid"/>
            <a:miter lim="800000"/>
            <a:headEnd len="sm" w="sm" type="none"/>
            <a:tailEnd len="sm" w="sm" type="none"/>
          </a:ln>
        </p:spPr>
      </p:cxnSp>
      <p:cxnSp>
        <p:nvCxnSpPr>
          <p:cNvPr id="159" name="Google Shape;159;p8"/>
          <p:cNvCxnSpPr/>
          <p:nvPr/>
        </p:nvCxnSpPr>
        <p:spPr>
          <a:xfrm>
            <a:off x="518160" y="2834640"/>
            <a:ext cx="746760" cy="0"/>
          </a:xfrm>
          <a:prstGeom prst="straightConnector1">
            <a:avLst/>
          </a:prstGeom>
          <a:noFill/>
          <a:ln cap="flat" cmpd="sng" w="57150">
            <a:solidFill>
              <a:srgbClr val="FF0000"/>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500"/>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500"/>
                                        <p:tgtEl>
                                          <p:spTgt spid="1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animEffect filter="fade" transition="in">
                                      <p:cBhvr>
                                        <p:cTn dur="500"/>
                                        <p:tgtEl>
                                          <p:spTgt spid="1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animEffect filter="fade" transition="in">
                                      <p:cBhvr>
                                        <p:cTn dur="500"/>
                                        <p:tgtEl>
                                          <p:spTgt spid="1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500"/>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500"/>
                                        <p:tgtEl>
                                          <p:spTgt spid="1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animEffect filter="fade" transition="in">
                                      <p:cBhvr>
                                        <p:cTn dur="500"/>
                                        <p:tgtEl>
                                          <p:spTgt spid="1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5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5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9"/>
          <p:cNvSpPr txBox="1"/>
          <p:nvPr/>
        </p:nvSpPr>
        <p:spPr>
          <a:xfrm>
            <a:off x="383820" y="1426655"/>
            <a:ext cx="11552299" cy="5262979"/>
          </a:xfrm>
          <a:prstGeom prst="rect">
            <a:avLst/>
          </a:prstGeom>
          <a:noFill/>
          <a:ln>
            <a:noFill/>
          </a:ln>
        </p:spPr>
        <p:txBody>
          <a:bodyPr anchorCtr="0" anchor="t" bIns="45700" lIns="91425" spcFirstLastPara="1" rIns="91425" wrap="square" tIns="45700">
            <a:spAutoFit/>
          </a:bodyPr>
          <a:lstStyle/>
          <a:p>
            <a:pPr indent="-380990" lvl="0" marL="380990" marR="0" rtl="0" algn="just">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Si durante la </a:t>
            </a:r>
            <a:r>
              <a:rPr b="1" lang="es-CO" sz="2400">
                <a:solidFill>
                  <a:schemeClr val="dk1"/>
                </a:solidFill>
                <a:latin typeface="Calibri"/>
                <a:ea typeface="Calibri"/>
                <a:cs typeface="Calibri"/>
                <a:sym typeface="Calibri"/>
              </a:rPr>
              <a:t>etapa de planificación </a:t>
            </a:r>
            <a:r>
              <a:rPr lang="es-CO" sz="2400">
                <a:solidFill>
                  <a:schemeClr val="dk1"/>
                </a:solidFill>
                <a:latin typeface="Calibri"/>
                <a:ea typeface="Calibri"/>
                <a:cs typeface="Calibri"/>
                <a:sym typeface="Calibri"/>
              </a:rPr>
              <a:t>se determina que una habitación era demasiado pequeña o demasiado grande, en el </a:t>
            </a:r>
            <a:r>
              <a:rPr b="1" lang="es-CO" sz="2400">
                <a:solidFill>
                  <a:schemeClr val="dk1"/>
                </a:solidFill>
                <a:latin typeface="Calibri"/>
                <a:ea typeface="Calibri"/>
                <a:cs typeface="Calibri"/>
                <a:sym typeface="Calibri"/>
              </a:rPr>
              <a:t>blueprint</a:t>
            </a:r>
            <a:r>
              <a:rPr lang="es-CO" sz="2400">
                <a:solidFill>
                  <a:schemeClr val="dk1"/>
                </a:solidFill>
                <a:latin typeface="Calibri"/>
                <a:ea typeface="Calibri"/>
                <a:cs typeface="Calibri"/>
                <a:sym typeface="Calibri"/>
              </a:rPr>
              <a:t> se podía cambiar simplemente volviendo a dibujar las líneas.</a:t>
            </a:r>
            <a:endParaRPr/>
          </a:p>
          <a:p>
            <a:pPr indent="-228590" lvl="0" marL="380990" marR="0" rtl="0" algn="just">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80990" lvl="0" marL="380990" marR="0" rtl="0" algn="just">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Si la necesidad de cambio ocurre después de que se construye el edificio: reconstrucción.</a:t>
            </a:r>
            <a:endParaRPr/>
          </a:p>
          <a:p>
            <a:pPr indent="0" lvl="0" marL="0" marR="0" rtl="0" algn="just">
              <a:spcBef>
                <a:spcPts val="0"/>
              </a:spcBef>
              <a:spcAft>
                <a:spcPts val="0"/>
              </a:spcAft>
              <a:buNone/>
            </a:pPr>
            <a:r>
              <a:rPr lang="es-CO" sz="2400">
                <a:solidFill>
                  <a:schemeClr val="dk1"/>
                </a:solidFill>
                <a:latin typeface="Calibri"/>
                <a:ea typeface="Calibri"/>
                <a:cs typeface="Calibri"/>
                <a:sym typeface="Calibri"/>
              </a:rPr>
              <a:t>     Por ejemplo, paredes, el sistema eléctrico, la plomería. </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s-CO" sz="2400">
                <a:solidFill>
                  <a:schemeClr val="dk1"/>
                </a:solidFill>
                <a:latin typeface="Calibri"/>
                <a:ea typeface="Calibri"/>
                <a:cs typeface="Calibri"/>
                <a:sym typeface="Calibri"/>
              </a:rPr>
              <a:t>     Gasto y pérdida de tiempo.</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380990" lvl="0" marL="380990" marR="0" rtl="0" algn="just">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Diseño:</a:t>
            </a:r>
            <a:endParaRPr/>
          </a:p>
          <a:p>
            <a:pPr indent="-380990" lvl="0" marL="380990" marR="0" rtl="0" algn="just">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Es más fácil</a:t>
            </a:r>
            <a:endParaRPr/>
          </a:p>
          <a:p>
            <a:pPr indent="-380990" lvl="0" marL="380990" marR="0" rtl="0" algn="just">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Más simple</a:t>
            </a:r>
            <a:endParaRPr/>
          </a:p>
          <a:p>
            <a:pPr indent="-380990" lvl="0" marL="380990" marR="0" rtl="0" algn="just">
              <a:spcBef>
                <a:spcPts val="0"/>
              </a:spcBef>
              <a:spcAft>
                <a:spcPts val="0"/>
              </a:spcAft>
              <a:buClr>
                <a:schemeClr val="dk1"/>
              </a:buClr>
              <a:buSzPts val="2400"/>
              <a:buFont typeface="Noto Sans Symbols"/>
              <a:buChar char="✔"/>
            </a:pPr>
            <a:r>
              <a:rPr lang="es-CO" sz="2400">
                <a:solidFill>
                  <a:schemeClr val="dk1"/>
                </a:solidFill>
                <a:latin typeface="Calibri"/>
                <a:ea typeface="Calibri"/>
                <a:cs typeface="Calibri"/>
                <a:sym typeface="Calibri"/>
              </a:rPr>
              <a:t>Más rápido</a:t>
            </a:r>
            <a:endParaRPr sz="2400">
              <a:solidFill>
                <a:schemeClr val="dk1"/>
              </a:solidFill>
              <a:latin typeface="Calibri"/>
              <a:ea typeface="Calibri"/>
              <a:cs typeface="Calibri"/>
              <a:sym typeface="Calibri"/>
            </a:endParaRPr>
          </a:p>
        </p:txBody>
      </p:sp>
      <p:sp>
        <p:nvSpPr>
          <p:cNvPr id="165" name="Google Shape;165;p9"/>
          <p:cNvSpPr txBox="1"/>
          <p:nvPr/>
        </p:nvSpPr>
        <p:spPr>
          <a:xfrm>
            <a:off x="173095" y="317661"/>
            <a:ext cx="10784652" cy="666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O" sz="3733">
                <a:solidFill>
                  <a:schemeClr val="lt1"/>
                </a:solidFill>
                <a:latin typeface="Calibri"/>
                <a:ea typeface="Calibri"/>
                <a:cs typeface="Calibri"/>
                <a:sym typeface="Calibri"/>
              </a:rPr>
              <a:t> El propósito de un modelo de datos</a:t>
            </a:r>
            <a:endParaRPr b="1" i="1" sz="3733">
              <a:solidFill>
                <a:schemeClr val="lt1"/>
              </a:solidFill>
              <a:latin typeface="Calibri"/>
              <a:ea typeface="Calibri"/>
              <a:cs typeface="Calibri"/>
              <a:sym typeface="Calibri"/>
            </a:endParaRPr>
          </a:p>
        </p:txBody>
      </p:sp>
      <p:sp>
        <p:nvSpPr>
          <p:cNvPr id="166" name="Google Shape;166;p9"/>
          <p:cNvSpPr/>
          <p:nvPr/>
        </p:nvSpPr>
        <p:spPr>
          <a:xfrm>
            <a:off x="2468505" y="5538808"/>
            <a:ext cx="662281" cy="1091568"/>
          </a:xfrm>
          <a:prstGeom prst="rightBrace">
            <a:avLst>
              <a:gd fmla="val 8333" name="adj1"/>
              <a:gd fmla="val 50000" name="adj2"/>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67" name="Google Shape;167;p9"/>
          <p:cNvSpPr txBox="1"/>
          <p:nvPr/>
        </p:nvSpPr>
        <p:spPr>
          <a:xfrm>
            <a:off x="3349037" y="5627645"/>
            <a:ext cx="6096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2400">
                <a:solidFill>
                  <a:schemeClr val="dk1"/>
                </a:solidFill>
                <a:latin typeface="Calibri"/>
                <a:ea typeface="Calibri"/>
                <a:cs typeface="Calibri"/>
                <a:sym typeface="Calibri"/>
              </a:rPr>
              <a:t>Cambiar el plan / modelo</a:t>
            </a:r>
            <a:endParaRPr/>
          </a:p>
        </p:txBody>
      </p:sp>
      <p:pic>
        <p:nvPicPr>
          <p:cNvPr descr="Torre de un edificio&#10;&#10;Descripción generada automáticamente" id="168" name="Google Shape;168;p9"/>
          <p:cNvPicPr preferRelativeResize="0"/>
          <p:nvPr/>
        </p:nvPicPr>
        <p:blipFill rotWithShape="1">
          <a:blip r:embed="rId3">
            <a:alphaModFix/>
          </a:blip>
          <a:srcRect b="0" l="0" r="0" t="0"/>
          <a:stretch/>
        </p:blipFill>
        <p:spPr>
          <a:xfrm>
            <a:off x="8693518" y="3627218"/>
            <a:ext cx="2059956" cy="2913121"/>
          </a:xfrm>
          <a:prstGeom prst="rect">
            <a:avLst/>
          </a:prstGeom>
          <a:noFill/>
          <a:ln>
            <a:noFill/>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5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500"/>
                                        <p:tgtEl>
                                          <p:spTgt spid="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animEffect filter="fade" transition="in">
                                      <p:cBhvr>
                                        <p:cTn dur="500"/>
                                        <p:tgtEl>
                                          <p:spTgt spid="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animEffect filter="fade" transition="in">
                                      <p:cBhvr>
                                        <p:cTn dur="500"/>
                                        <p:tgtEl>
                                          <p:spTgt spid="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animEffect filter="fade" transition="in">
                                      <p:cBhvr>
                                        <p:cTn dur="500"/>
                                        <p:tgtEl>
                                          <p:spTgt spid="1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5" st="5"/>
                                            </p:txEl>
                                          </p:spTgt>
                                        </p:tgtEl>
                                        <p:attrNameLst>
                                          <p:attrName>style.visibility</p:attrName>
                                        </p:attrNameLst>
                                      </p:cBhvr>
                                      <p:to>
                                        <p:strVal val="visible"/>
                                      </p:to>
                                    </p:set>
                                    <p:animEffect filter="fade" transition="in">
                                      <p:cBhvr>
                                        <p:cTn dur="500"/>
                                        <p:tgtEl>
                                          <p:spTgt spid="1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6" st="6"/>
                                            </p:txEl>
                                          </p:spTgt>
                                        </p:tgtEl>
                                        <p:attrNameLst>
                                          <p:attrName>style.visibility</p:attrName>
                                        </p:attrNameLst>
                                      </p:cBhvr>
                                      <p:to>
                                        <p:strVal val="visible"/>
                                      </p:to>
                                    </p:set>
                                    <p:animEffect filter="fade" transition="in">
                                      <p:cBhvr>
                                        <p:cTn dur="500"/>
                                        <p:tgtEl>
                                          <p:spTgt spid="1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7" st="7"/>
                                            </p:txEl>
                                          </p:spTgt>
                                        </p:tgtEl>
                                        <p:attrNameLst>
                                          <p:attrName>style.visibility</p:attrName>
                                        </p:attrNameLst>
                                      </p:cBhvr>
                                      <p:to>
                                        <p:strVal val="visible"/>
                                      </p:to>
                                    </p:set>
                                    <p:animEffect filter="fade" transition="in">
                                      <p:cBhvr>
                                        <p:cTn dur="500"/>
                                        <p:tgtEl>
                                          <p:spTgt spid="1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8" st="8"/>
                                            </p:txEl>
                                          </p:spTgt>
                                        </p:tgtEl>
                                        <p:attrNameLst>
                                          <p:attrName>style.visibility</p:attrName>
                                        </p:attrNameLst>
                                      </p:cBhvr>
                                      <p:to>
                                        <p:strVal val="visible"/>
                                      </p:to>
                                    </p:set>
                                    <p:animEffect filter="fade" transition="in">
                                      <p:cBhvr>
                                        <p:cTn dur="500"/>
                                        <p:tgtEl>
                                          <p:spTgt spid="1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9" st="9"/>
                                            </p:txEl>
                                          </p:spTgt>
                                        </p:tgtEl>
                                        <p:attrNameLst>
                                          <p:attrName>style.visibility</p:attrName>
                                        </p:attrNameLst>
                                      </p:cBhvr>
                                      <p:to>
                                        <p:strVal val="visible"/>
                                      </p:to>
                                    </p:set>
                                    <p:animEffect filter="fade" transition="in">
                                      <p:cBhvr>
                                        <p:cTn dur="500"/>
                                        <p:tgtEl>
                                          <p:spTgt spid="1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0" st="10"/>
                                            </p:txEl>
                                          </p:spTgt>
                                        </p:tgtEl>
                                        <p:attrNameLst>
                                          <p:attrName>style.visibility</p:attrName>
                                        </p:attrNameLst>
                                      </p:cBhvr>
                                      <p:to>
                                        <p:strVal val="visible"/>
                                      </p:to>
                                    </p:set>
                                    <p:animEffect filter="fade" transition="in">
                                      <p:cBhvr>
                                        <p:cTn dur="500"/>
                                        <p:tgtEl>
                                          <p:spTgt spid="1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